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9" r:id="rId3"/>
    <p:sldId id="274" r:id="rId4"/>
    <p:sldId id="260" r:id="rId5"/>
    <p:sldId id="261" r:id="rId6"/>
    <p:sldId id="264" r:id="rId7"/>
    <p:sldId id="265" r:id="rId8"/>
    <p:sldId id="262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6" r:id="rId19"/>
    <p:sldId id="277" r:id="rId20"/>
    <p:sldId id="278" r:id="rId21"/>
    <p:sldId id="280" r:id="rId22"/>
    <p:sldId id="279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63" r:id="rId31"/>
  </p:sldIdLst>
  <p:sldSz cx="12192000" cy="6858000"/>
  <p:notesSz cx="6858000" cy="9144000"/>
  <p:embeddedFontLst>
    <p:embeddedFont>
      <p:font typeface="Bebas Neue" panose="020B0606020202050201" pitchFamily="34" charset="0"/>
      <p:regular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alibri Light" panose="020F0302020204030204" pitchFamily="34" charset="0"/>
      <p:regular r:id="rId37"/>
      <p:italic r:id="rId38"/>
    </p:embeddedFont>
    <p:embeddedFont>
      <p:font typeface="Century Gothic" panose="020B0502020202020204" pitchFamily="34" charset="0"/>
      <p:regular r:id="rId39"/>
      <p:bold r:id="rId40"/>
      <p:italic r:id="rId41"/>
      <p:boldItalic r:id="rId42"/>
    </p:embeddedFont>
  </p:embeddedFontLst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7" autoAdjust="0"/>
    <p:restoredTop sz="94595" autoAdjust="0"/>
  </p:normalViewPr>
  <p:slideViewPr>
    <p:cSldViewPr snapToGrid="0">
      <p:cViewPr varScale="1">
        <p:scale>
          <a:sx n="61" d="100"/>
          <a:sy n="61" d="100"/>
        </p:scale>
        <p:origin x="48" y="7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jpeg>
</file>

<file path=ppt/media/image3.jpeg>
</file>

<file path=ppt/media/image4.jp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46657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6587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63488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47361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09669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8278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12391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352866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4248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40264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13891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83744-C408-4116-AAEC-6B90D5E17B10}" type="datetimeFigureOut">
              <a:rPr lang="id-ID" smtClean="0"/>
              <a:t>29/03/2023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29507-CC70-4AAE-85C0-0A69711CFB4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484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95000"/>
              </a:schemeClr>
            </a:gs>
            <a:gs pos="100000">
              <a:schemeClr val="bg1">
                <a:lumMod val="6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DOW"/>
          <p:cNvSpPr txBox="1"/>
          <p:nvPr/>
        </p:nvSpPr>
        <p:spPr>
          <a:xfrm>
            <a:off x="2963923" y="2459504"/>
            <a:ext cx="5741636" cy="1938992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5369"/>
              </a:avLst>
            </a:prstTxWarp>
            <a:spAutoFit/>
            <a:scene3d>
              <a:camera prst="obliqueBottomRight">
                <a:rot lat="300000" lon="0" rev="0"/>
              </a:camera>
              <a:lightRig rig="contrasting" dir="t"/>
            </a:scene3d>
            <a:sp3d extrusionH="6350000" prstMaterial="plastic">
              <a:bevelT w="0" h="0"/>
              <a:bevelB w="0" h="0"/>
              <a:extrusionClr>
                <a:schemeClr val="bg1">
                  <a:lumMod val="75000"/>
                </a:schemeClr>
              </a:extrusionClr>
            </a:sp3d>
          </a:bodyPr>
          <a:lstStyle/>
          <a:p>
            <a:r>
              <a:rPr lang="en-US" sz="12000" b="1" dirty="0" err="1">
                <a:solidFill>
                  <a:schemeClr val="bg1">
                    <a:lumMod val="85000"/>
                  </a:schemeClr>
                </a:solidFill>
                <a:latin typeface="Bebas Neue" panose="020B0606020202050201" pitchFamily="34" charset="0"/>
              </a:rPr>
              <a:t>voxcinema</a:t>
            </a:r>
            <a:endParaRPr lang="id-ID" sz="12000" b="1" dirty="0">
              <a:solidFill>
                <a:schemeClr val="bg1">
                  <a:lumMod val="85000"/>
                </a:schemeClr>
              </a:solidFill>
              <a:latin typeface="Bebas Neue" panose="020B0606020202050201" pitchFamily="34" charset="0"/>
            </a:endParaRPr>
          </a:p>
        </p:txBody>
      </p:sp>
      <p:sp>
        <p:nvSpPr>
          <p:cNvPr id="71" name="TextBox IN"/>
          <p:cNvSpPr txBox="1"/>
          <p:nvPr/>
        </p:nvSpPr>
        <p:spPr>
          <a:xfrm>
            <a:off x="2963923" y="2459504"/>
            <a:ext cx="5741636" cy="1938992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6211"/>
              </a:avLst>
            </a:prstTxWarp>
            <a:spAutoFit/>
            <a:scene3d>
              <a:camera prst="orthographicFront"/>
              <a:lightRig rig="contrasting" dir="t"/>
            </a:scene3d>
            <a:sp3d/>
          </a:bodyPr>
          <a:lstStyle/>
          <a:p>
            <a:r>
              <a:rPr lang="en-US" sz="12000" b="1" dirty="0" err="1">
                <a:solidFill>
                  <a:schemeClr val="bg1"/>
                </a:solidFill>
                <a:latin typeface="Bebas Neue" panose="020B0606020202050201" pitchFamily="34" charset="0"/>
              </a:rPr>
              <a:t>voxcinema</a:t>
            </a:r>
            <a:endParaRPr lang="id-ID" sz="120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72" name="TextBox OUT"/>
          <p:cNvSpPr txBox="1"/>
          <p:nvPr/>
        </p:nvSpPr>
        <p:spPr>
          <a:xfrm>
            <a:off x="2963923" y="2554938"/>
            <a:ext cx="5741636" cy="1938992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5369"/>
              </a:avLst>
            </a:prstTxWarp>
            <a:spAutoFit/>
            <a:scene3d>
              <a:camera prst="orthographicFront"/>
              <a:lightRig rig="contrasting" dir="t"/>
            </a:scene3d>
            <a:sp3d/>
          </a:bodyPr>
          <a:lstStyle/>
          <a:p>
            <a:r>
              <a:rPr lang="en-US" sz="12000" b="1" dirty="0" err="1">
                <a:solidFill>
                  <a:srgbClr val="FF0000"/>
                </a:solidFill>
                <a:latin typeface="Bebas Neue" panose="020B0606020202050201" pitchFamily="34" charset="0"/>
              </a:rPr>
              <a:t>Voxcinema</a:t>
            </a:r>
            <a:endParaRPr lang="id-ID" sz="12000" b="1" dirty="0">
              <a:solidFill>
                <a:srgbClr val="FF0000"/>
              </a:solidFill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442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1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8333"/>
                                  </p:iterate>
                                  <p:childTnLst>
                                    <p:animScale>
                                      <p:cBhvr>
                                        <p:cTn id="8" dur="1000" fill="hold"/>
                                        <p:tgtEl>
                                          <p:spTgt spid="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2" nodeType="withEffect">
                                  <p:stCondLst>
                                    <p:cond delay="1300"/>
                                  </p:stCondLst>
                                  <p:iterate type="lt">
                                    <p:tmPct val="8333"/>
                                  </p:iterate>
                                  <p:childTnLst>
                                    <p:animScale>
                                      <p:cBhvr>
                                        <p:cTn id="10" dur="800" fill="hold"/>
                                        <p:tgtEl>
                                          <p:spTgt spid="70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4" nodeType="withEffect">
                                  <p:stCondLst>
                                    <p:cond delay="1800"/>
                                  </p:stCondLst>
                                  <p:iterate type="lt">
                                    <p:tmPct val="7143"/>
                                  </p:iterate>
                                  <p:childTnLst>
                                    <p:animScale>
                                      <p:cBhvr>
                                        <p:cTn id="12" dur="700" fill="hold"/>
                                        <p:tgtEl>
                                          <p:spTgt spid="7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64" presetClass="path" presetSubtype="0" fill="hold" grpId="3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7407"/>
                                  </p:iterate>
                                  <p:childTnLst>
                                    <p:animMotion origin="layout" path="M 4.375E-6 3.33333E-6 L 4.375E-6 -0.02963 " pathEditMode="relative" rAng="0" ptsTypes="AA">
                                      <p:cBhvr>
                                        <p:cTn id="14" dur="9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8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5" nodeType="withEffect">
                                  <p:stCondLst>
                                    <p:cond delay="210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1" nodeType="withEffect">
                                  <p:stCondLst>
                                    <p:cond delay="300"/>
                                  </p:stCondLst>
                                  <p:iterate type="lt">
                                    <p:tmPct val="8333"/>
                                  </p:iterate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7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fill="hold" grpId="2" nodeType="withEffect">
                                  <p:stCondLst>
                                    <p:cond delay="16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Scale>
                                      <p:cBhvr>
                                        <p:cTn id="22" dur="800" fill="hold"/>
                                        <p:tgtEl>
                                          <p:spTgt spid="71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3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animScale>
                                      <p:cBhvr>
                                        <p:cTn id="30" dur="900" fill="hold"/>
                                        <p:tgtEl>
                                          <p:spTgt spid="72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3" presetClass="emph" presetSubtype="2" fill="hold" grpId="2" nodeType="withEffect">
                                  <p:stCondLst>
                                    <p:cond delay="2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3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10505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6" presetClass="emph" presetSubtype="0" fill="hold" grpId="3" nodeType="withEffect">
                                  <p:stCondLst>
                                    <p:cond delay="2600"/>
                                  </p:stCondLst>
                                  <p:childTnLst>
                                    <p:animScale>
                                      <p:cBhvr>
                                        <p:cTn id="34" dur="2000" fill="hold"/>
                                        <p:tgtEl>
                                          <p:spTgt spid="7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0" grpId="1"/>
      <p:bldP spid="70" grpId="2"/>
      <p:bldP spid="70" grpId="3"/>
      <p:bldP spid="70" grpId="4"/>
      <p:bldP spid="70" grpId="5"/>
      <p:bldP spid="71" grpId="0"/>
      <p:bldP spid="71" grpId="1"/>
      <p:bldP spid="71" grpId="2"/>
      <p:bldP spid="71" grpId="3"/>
      <p:bldP spid="72" grpId="0"/>
      <p:bldP spid="72" grpId="1"/>
      <p:bldP spid="72" grpId="2"/>
      <p:bldP spid="72" grpId="3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07" b="13207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34684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2080" y="1729384"/>
            <a:ext cx="61927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b="1" dirty="0" err="1">
                <a:solidFill>
                  <a:prstClr val="white"/>
                </a:solidFill>
                <a:latin typeface="Century Gothic" panose="020B0502020202020204" pitchFamily="34" charset="0"/>
              </a:rPr>
              <a:t>CinemaApplication</a:t>
            </a:r>
            <a:r>
              <a:rPr lang="en-US" sz="4800" b="1" dirty="0">
                <a:solidFill>
                  <a:prstClr val="white"/>
                </a:solidFill>
                <a:latin typeface="Century Gothic" panose="020B0502020202020204" pitchFamily="34" charset="0"/>
              </a:rPr>
              <a:t> 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0440" y="340592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Century Gothic" panose="020B0502020202020204" pitchFamily="34" charset="0"/>
              </a:rPr>
              <a:t>The main class in the project, and in charge of running the class objects and creating methods.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44051" y="1421607"/>
            <a:ext cx="35012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The function of each class</a:t>
            </a:r>
            <a:endParaRPr lang="id-ID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11656" y="2989718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3450963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07" b="13207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34684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2080" y="1729384"/>
            <a:ext cx="52437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CinemaInterface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0440" y="340592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Unified interface for creating the whole cinema Application .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44051" y="1421607"/>
            <a:ext cx="35012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function of each class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11656" y="2989718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1090493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07" b="13207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34684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14373" y="1729384"/>
            <a:ext cx="76450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CinemaPersonalAccount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0440" y="340592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Century Gothic" panose="020B0502020202020204" pitchFamily="34" charset="0"/>
              </a:rPr>
              <a:t>This class have the user personal information saved, and print the information if asked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44051" y="1421607"/>
            <a:ext cx="35012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function of each class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11656" y="2989718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7356544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07" b="13207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34684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16452" y="1729384"/>
            <a:ext cx="22910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b="1" dirty="0">
                <a:solidFill>
                  <a:prstClr val="white"/>
                </a:solidFill>
                <a:latin typeface="Century Gothic" panose="020B0502020202020204" pitchFamily="34" charset="0"/>
              </a:rPr>
              <a:t>Movies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0440" y="340592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This class prints the movies list (Name, time, language…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etc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) and allows the user to book and pay for the movie, and print the QR code that allows the user to enter the movie theater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44051" y="1421607"/>
            <a:ext cx="35012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function of each class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11656" y="2989718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9048341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07" b="13207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34684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90425" y="1729384"/>
            <a:ext cx="40511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CinemaFood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0440" y="340592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This class is in charge of printing the menu of the cinema restaurant for the user and prints the bills for the order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44051" y="1421607"/>
            <a:ext cx="35012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function of each class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11656" y="2989718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4836333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451232" y="340675"/>
            <a:ext cx="1082321" cy="390026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8481" y="1024128"/>
            <a:ext cx="11693583" cy="5431536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506160" y="1986542"/>
            <a:ext cx="5347080" cy="738676"/>
            <a:chOff x="508288" y="2309015"/>
            <a:chExt cx="5347080" cy="738676"/>
          </a:xfrm>
        </p:grpSpPr>
        <p:grpSp>
          <p:nvGrpSpPr>
            <p:cNvPr id="51" name="Group 50"/>
            <p:cNvGrpSpPr/>
            <p:nvPr/>
          </p:nvGrpSpPr>
          <p:grpSpPr>
            <a:xfrm>
              <a:off x="508288" y="2309015"/>
              <a:ext cx="5347080" cy="738676"/>
              <a:chOff x="508288" y="2309015"/>
              <a:chExt cx="5347080" cy="738676"/>
            </a:xfrm>
            <a:effectLst>
              <a:outerShdw blurRad="114300" dist="38100" dir="2700000" sx="101000" sy="101000" algn="tl" rotWithShape="0">
                <a:prstClr val="black">
                  <a:alpha val="67000"/>
                </a:prstClr>
              </a:outerShdw>
            </a:effectLst>
          </p:grpSpPr>
          <p:sp>
            <p:nvSpPr>
              <p:cNvPr id="50" name="Rounded Rectangle 49"/>
              <p:cNvSpPr/>
              <p:nvPr/>
            </p:nvSpPr>
            <p:spPr>
              <a:xfrm>
                <a:off x="508288" y="2309015"/>
                <a:ext cx="5347080" cy="580748"/>
              </a:xfrm>
              <a:prstGeom prst="roundRect">
                <a:avLst>
                  <a:gd name="adj" fmla="val 47052"/>
                </a:avLst>
              </a:prstGeom>
              <a:solidFill>
                <a:schemeClr val="tx1">
                  <a:lumMod val="65000"/>
                  <a:lumOff val="35000"/>
                  <a:alpha val="6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820931" y="2401360"/>
                <a:ext cx="2372765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="1" dirty="0" err="1">
                    <a:solidFill>
                      <a:prstClr val="white"/>
                    </a:solidFill>
                    <a:latin typeface="Century Gothic" panose="020B0502020202020204" pitchFamily="34" charset="0"/>
                  </a:rPr>
                  <a:t>CinemaApplication</a:t>
                </a: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2" name="Cross 101"/>
            <p:cNvSpPr/>
            <p:nvPr/>
          </p:nvSpPr>
          <p:spPr>
            <a:xfrm>
              <a:off x="5364003" y="2483485"/>
              <a:ext cx="207238" cy="207238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77986" y="2655650"/>
            <a:ext cx="5347080" cy="580748"/>
            <a:chOff x="477986" y="3029577"/>
            <a:chExt cx="5347080" cy="580748"/>
          </a:xfrm>
        </p:grpSpPr>
        <p:grpSp>
          <p:nvGrpSpPr>
            <p:cNvPr id="93" name="Group 92"/>
            <p:cNvGrpSpPr/>
            <p:nvPr/>
          </p:nvGrpSpPr>
          <p:grpSpPr>
            <a:xfrm>
              <a:off x="477986" y="3029577"/>
              <a:ext cx="5347080" cy="580748"/>
              <a:chOff x="508288" y="2309015"/>
              <a:chExt cx="5347080" cy="580748"/>
            </a:xfrm>
            <a:effectLst>
              <a:outerShdw blurRad="114300" dist="38100" dir="2700000" sx="101000" sy="101000" algn="tl" rotWithShape="0">
                <a:prstClr val="black">
                  <a:alpha val="67000"/>
                </a:prstClr>
              </a:outerShdw>
            </a:effectLst>
          </p:grpSpPr>
          <p:sp>
            <p:nvSpPr>
              <p:cNvPr id="94" name="Rounded Rectangle 93"/>
              <p:cNvSpPr/>
              <p:nvPr/>
            </p:nvSpPr>
            <p:spPr>
              <a:xfrm>
                <a:off x="508288" y="2309015"/>
                <a:ext cx="5347080" cy="580748"/>
              </a:xfrm>
              <a:prstGeom prst="roundRect">
                <a:avLst>
                  <a:gd name="adj" fmla="val 47052"/>
                </a:avLst>
              </a:prstGeom>
              <a:solidFill>
                <a:schemeClr val="tx1">
                  <a:lumMod val="65000"/>
                  <a:lumOff val="35000"/>
                  <a:alpha val="6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820931" y="2401360"/>
                <a:ext cx="207781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="1" dirty="0" err="1">
                    <a:solidFill>
                      <a:prstClr val="white"/>
                    </a:solidFill>
                    <a:latin typeface="Century Gothic" panose="020B0502020202020204" pitchFamily="34" charset="0"/>
                  </a:rPr>
                  <a:t>CinemaInterface</a:t>
                </a: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103" name="Cross 102"/>
            <p:cNvSpPr/>
            <p:nvPr/>
          </p:nvSpPr>
          <p:spPr>
            <a:xfrm>
              <a:off x="5364003" y="3214532"/>
              <a:ext cx="207238" cy="207238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06160" y="4114267"/>
            <a:ext cx="5347080" cy="580748"/>
            <a:chOff x="508288" y="3788824"/>
            <a:chExt cx="5347080" cy="580748"/>
          </a:xfrm>
        </p:grpSpPr>
        <p:grpSp>
          <p:nvGrpSpPr>
            <p:cNvPr id="96" name="Group 95"/>
            <p:cNvGrpSpPr/>
            <p:nvPr/>
          </p:nvGrpSpPr>
          <p:grpSpPr>
            <a:xfrm>
              <a:off x="508288" y="3788824"/>
              <a:ext cx="5347080" cy="580748"/>
              <a:chOff x="508288" y="2309015"/>
              <a:chExt cx="5347080" cy="580748"/>
            </a:xfrm>
            <a:effectLst>
              <a:outerShdw blurRad="114300" dist="38100" dir="2700000" sx="101000" sy="101000" algn="tl" rotWithShape="0">
                <a:prstClr val="black">
                  <a:alpha val="67000"/>
                </a:prstClr>
              </a:outerShdw>
            </a:effectLst>
          </p:grpSpPr>
          <p:sp>
            <p:nvSpPr>
              <p:cNvPr id="97" name="Rounded Rectangle 96"/>
              <p:cNvSpPr/>
              <p:nvPr/>
            </p:nvSpPr>
            <p:spPr>
              <a:xfrm>
                <a:off x="508288" y="2309015"/>
                <a:ext cx="5347080" cy="580748"/>
              </a:xfrm>
              <a:prstGeom prst="roundRect">
                <a:avLst>
                  <a:gd name="adj" fmla="val 47052"/>
                </a:avLst>
              </a:prstGeom>
              <a:solidFill>
                <a:schemeClr val="tx1">
                  <a:lumMod val="65000"/>
                  <a:lumOff val="35000"/>
                  <a:alpha val="6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820931" y="2401360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04" name="Cross 103"/>
            <p:cNvSpPr/>
            <p:nvPr/>
          </p:nvSpPr>
          <p:spPr>
            <a:xfrm>
              <a:off x="5364003" y="3970220"/>
              <a:ext cx="207238" cy="207238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08288" y="5849382"/>
            <a:ext cx="11173968" cy="457200"/>
            <a:chOff x="508288" y="5715000"/>
            <a:chExt cx="11173968" cy="457200"/>
          </a:xfrm>
        </p:grpSpPr>
        <p:sp>
          <p:nvSpPr>
            <p:cNvPr id="7" name="Rounded Rectangle 6"/>
            <p:cNvSpPr/>
            <p:nvPr/>
          </p:nvSpPr>
          <p:spPr>
            <a:xfrm>
              <a:off x="508288" y="5715000"/>
              <a:ext cx="11173968" cy="457200"/>
            </a:xfrm>
            <a:prstGeom prst="roundRect">
              <a:avLst>
                <a:gd name="adj" fmla="val 50000"/>
              </a:avLst>
            </a:prstGeom>
            <a:solidFill>
              <a:srgbClr val="181717">
                <a:alpha val="7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1447800" y="5943600"/>
              <a:ext cx="912495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1447800" y="5943600"/>
              <a:ext cx="2813779" cy="0"/>
            </a:xfrm>
            <a:prstGeom prst="line">
              <a:avLst/>
            </a:prstGeom>
            <a:ln w="47625">
              <a:solidFill>
                <a:srgbClr val="A8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/>
            <p:cNvSpPr/>
            <p:nvPr/>
          </p:nvSpPr>
          <p:spPr>
            <a:xfrm>
              <a:off x="4215859" y="5856732"/>
              <a:ext cx="173736" cy="1737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770654" y="5846189"/>
              <a:ext cx="138260" cy="194821"/>
              <a:chOff x="1058944" y="5338713"/>
              <a:chExt cx="138260" cy="194821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1058944" y="5338713"/>
                <a:ext cx="50277" cy="19482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146927" y="5338713"/>
                <a:ext cx="50277" cy="19482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1043544" y="5797389"/>
              <a:ext cx="287258" cy="277339"/>
              <a:chOff x="1043544" y="5797389"/>
              <a:chExt cx="287258" cy="277339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1059724" y="5797389"/>
                <a:ext cx="237266" cy="277339"/>
                <a:chOff x="1059724" y="5797389"/>
                <a:chExt cx="237266" cy="277339"/>
              </a:xfrm>
            </p:grpSpPr>
            <p:sp>
              <p:nvSpPr>
                <p:cNvPr id="15" name="Oval 14"/>
                <p:cNvSpPr/>
                <p:nvPr/>
              </p:nvSpPr>
              <p:spPr>
                <a:xfrm>
                  <a:off x="1078994" y="5856732"/>
                  <a:ext cx="217996" cy="217996"/>
                </a:xfrm>
                <a:prstGeom prst="ellipse">
                  <a:avLst/>
                </a:pr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grpSp>
              <p:nvGrpSpPr>
                <p:cNvPr id="17" name="Group 16"/>
                <p:cNvGrpSpPr/>
                <p:nvPr/>
              </p:nvGrpSpPr>
              <p:grpSpPr>
                <a:xfrm>
                  <a:off x="1059724" y="5797389"/>
                  <a:ext cx="118633" cy="213866"/>
                  <a:chOff x="1059724" y="5797389"/>
                  <a:chExt cx="118633" cy="213866"/>
                </a:xfrm>
              </p:grpSpPr>
              <p:sp>
                <p:nvSpPr>
                  <p:cNvPr id="16" name="Rectangle 15"/>
                  <p:cNvSpPr/>
                  <p:nvPr/>
                </p:nvSpPr>
                <p:spPr>
                  <a:xfrm>
                    <a:off x="1059724" y="5904322"/>
                    <a:ext cx="107253" cy="106933"/>
                  </a:xfrm>
                  <a:prstGeom prst="rect">
                    <a:avLst/>
                  </a:prstGeom>
                  <a:solidFill>
                    <a:srgbClr val="18171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8" name="Rectangle 47"/>
                  <p:cNvSpPr/>
                  <p:nvPr/>
                </p:nvSpPr>
                <p:spPr>
                  <a:xfrm>
                    <a:off x="1071104" y="5797389"/>
                    <a:ext cx="107253" cy="106933"/>
                  </a:xfrm>
                  <a:prstGeom prst="rect">
                    <a:avLst/>
                  </a:prstGeom>
                  <a:solidFill>
                    <a:srgbClr val="18171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8" name="Isosceles Triangle 17"/>
                <p:cNvSpPr/>
                <p:nvPr/>
              </p:nvSpPr>
              <p:spPr>
                <a:xfrm rot="16200000">
                  <a:off x="1085873" y="5811157"/>
                  <a:ext cx="98694" cy="95874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" name="TextBox 19"/>
              <p:cNvSpPr txBox="1"/>
              <p:nvPr/>
            </p:nvSpPr>
            <p:spPr>
              <a:xfrm>
                <a:off x="1043544" y="5856732"/>
                <a:ext cx="28725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10</a:t>
                </a: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10693490" y="5823675"/>
              <a:ext cx="354584" cy="253916"/>
              <a:chOff x="10492397" y="5823675"/>
              <a:chExt cx="354584" cy="253916"/>
            </a:xfrm>
          </p:grpSpPr>
          <p:sp>
            <p:nvSpPr>
              <p:cNvPr id="23" name="Rounded Rectangle 22"/>
              <p:cNvSpPr/>
              <p:nvPr/>
            </p:nvSpPr>
            <p:spPr>
              <a:xfrm>
                <a:off x="10546186" y="5851123"/>
                <a:ext cx="247007" cy="20629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400" b="1" i="0" u="none" strike="noStrike" kern="1200" cap="none" spc="0" normalizeH="0" baseline="0" noProof="0" dirty="0">
                  <a:ln>
                    <a:noFill/>
                  </a:ln>
                  <a:solidFill>
                    <a:srgbClr val="181717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10492397" y="5823675"/>
                <a:ext cx="354584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05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181717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HD</a:t>
                </a:r>
              </a:p>
            </p:txBody>
          </p:sp>
        </p:grpSp>
        <p:sp>
          <p:nvSpPr>
            <p:cNvPr id="63" name="Freeform 62"/>
            <p:cNvSpPr/>
            <p:nvPr/>
          </p:nvSpPr>
          <p:spPr>
            <a:xfrm rot="2787375" flipH="1">
              <a:off x="11106484" y="5824993"/>
              <a:ext cx="274376" cy="278921"/>
            </a:xfrm>
            <a:custGeom>
              <a:avLst/>
              <a:gdLst>
                <a:gd name="connsiteX0" fmla="*/ 1165386 w 1165386"/>
                <a:gd name="connsiteY0" fmla="*/ 598522 h 1184692"/>
                <a:gd name="connsiteX1" fmla="*/ 923070 w 1165386"/>
                <a:gd name="connsiteY1" fmla="*/ 356206 h 1184692"/>
                <a:gd name="connsiteX2" fmla="*/ 923070 w 1165386"/>
                <a:gd name="connsiteY2" fmla="*/ 477364 h 1184692"/>
                <a:gd name="connsiteX3" fmla="*/ 705683 w 1165386"/>
                <a:gd name="connsiteY3" fmla="*/ 477364 h 1184692"/>
                <a:gd name="connsiteX4" fmla="*/ 705683 w 1165386"/>
                <a:gd name="connsiteY4" fmla="*/ 242315 h 1184692"/>
                <a:gd name="connsiteX5" fmla="*/ 826841 w 1165386"/>
                <a:gd name="connsiteY5" fmla="*/ 242315 h 1184692"/>
                <a:gd name="connsiteX6" fmla="*/ 584525 w 1165386"/>
                <a:gd name="connsiteY6" fmla="*/ 0 h 1184692"/>
                <a:gd name="connsiteX7" fmla="*/ 342209 w 1165386"/>
                <a:gd name="connsiteY7" fmla="*/ 242315 h 1184692"/>
                <a:gd name="connsiteX8" fmla="*/ 463367 w 1165386"/>
                <a:gd name="connsiteY8" fmla="*/ 242315 h 1184692"/>
                <a:gd name="connsiteX9" fmla="*/ 463367 w 1165386"/>
                <a:gd name="connsiteY9" fmla="*/ 465634 h 1184692"/>
                <a:gd name="connsiteX10" fmla="*/ 248159 w 1165386"/>
                <a:gd name="connsiteY10" fmla="*/ 454685 h 1184692"/>
                <a:gd name="connsiteX11" fmla="*/ 254315 w 1165386"/>
                <a:gd name="connsiteY11" fmla="*/ 333684 h 1184692"/>
                <a:gd name="connsiteX12" fmla="*/ 0 w 1165386"/>
                <a:gd name="connsiteY12" fmla="*/ 563374 h 1184692"/>
                <a:gd name="connsiteX13" fmla="*/ 229691 w 1165386"/>
                <a:gd name="connsiteY13" fmla="*/ 817690 h 1184692"/>
                <a:gd name="connsiteX14" fmla="*/ 235847 w 1165386"/>
                <a:gd name="connsiteY14" fmla="*/ 696688 h 1184692"/>
                <a:gd name="connsiteX15" fmla="*/ 432925 w 1165386"/>
                <a:gd name="connsiteY15" fmla="*/ 706715 h 1184692"/>
                <a:gd name="connsiteX16" fmla="*/ 432926 w 1165386"/>
                <a:gd name="connsiteY16" fmla="*/ 719680 h 1184692"/>
                <a:gd name="connsiteX17" fmla="*/ 453871 w 1165386"/>
                <a:gd name="connsiteY17" fmla="*/ 719680 h 1184692"/>
                <a:gd name="connsiteX18" fmla="*/ 453871 w 1165386"/>
                <a:gd name="connsiteY18" fmla="*/ 942376 h 1184692"/>
                <a:gd name="connsiteX19" fmla="*/ 332712 w 1165386"/>
                <a:gd name="connsiteY19" fmla="*/ 942376 h 1184692"/>
                <a:gd name="connsiteX20" fmla="*/ 575029 w 1165386"/>
                <a:gd name="connsiteY20" fmla="*/ 1184692 h 1184692"/>
                <a:gd name="connsiteX21" fmla="*/ 817345 w 1165386"/>
                <a:gd name="connsiteY21" fmla="*/ 942375 h 1184692"/>
                <a:gd name="connsiteX22" fmla="*/ 696187 w 1165386"/>
                <a:gd name="connsiteY22" fmla="*/ 942376 h 1184692"/>
                <a:gd name="connsiteX23" fmla="*/ 696186 w 1165386"/>
                <a:gd name="connsiteY23" fmla="*/ 719680 h 1184692"/>
                <a:gd name="connsiteX24" fmla="*/ 923070 w 1165386"/>
                <a:gd name="connsiteY24" fmla="*/ 719680 h 1184692"/>
                <a:gd name="connsiteX25" fmla="*/ 923070 w 1165386"/>
                <a:gd name="connsiteY25" fmla="*/ 840838 h 118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386" h="1184692">
                  <a:moveTo>
                    <a:pt x="1165386" y="598522"/>
                  </a:moveTo>
                  <a:lnTo>
                    <a:pt x="923070" y="356206"/>
                  </a:lnTo>
                  <a:lnTo>
                    <a:pt x="923070" y="477364"/>
                  </a:lnTo>
                  <a:lnTo>
                    <a:pt x="705683" y="477364"/>
                  </a:lnTo>
                  <a:lnTo>
                    <a:pt x="705683" y="242315"/>
                  </a:lnTo>
                  <a:lnTo>
                    <a:pt x="826841" y="242315"/>
                  </a:lnTo>
                  <a:lnTo>
                    <a:pt x="584525" y="0"/>
                  </a:lnTo>
                  <a:lnTo>
                    <a:pt x="342209" y="242315"/>
                  </a:lnTo>
                  <a:lnTo>
                    <a:pt x="463367" y="242315"/>
                  </a:lnTo>
                  <a:lnTo>
                    <a:pt x="463367" y="465634"/>
                  </a:lnTo>
                  <a:lnTo>
                    <a:pt x="248159" y="454685"/>
                  </a:lnTo>
                  <a:lnTo>
                    <a:pt x="254315" y="333684"/>
                  </a:lnTo>
                  <a:lnTo>
                    <a:pt x="0" y="563374"/>
                  </a:lnTo>
                  <a:lnTo>
                    <a:pt x="229691" y="817690"/>
                  </a:lnTo>
                  <a:lnTo>
                    <a:pt x="235847" y="696688"/>
                  </a:lnTo>
                  <a:lnTo>
                    <a:pt x="432925" y="706715"/>
                  </a:lnTo>
                  <a:lnTo>
                    <a:pt x="432926" y="719680"/>
                  </a:lnTo>
                  <a:lnTo>
                    <a:pt x="453871" y="719680"/>
                  </a:lnTo>
                  <a:lnTo>
                    <a:pt x="453871" y="942376"/>
                  </a:lnTo>
                  <a:lnTo>
                    <a:pt x="332712" y="942376"/>
                  </a:lnTo>
                  <a:lnTo>
                    <a:pt x="575029" y="1184692"/>
                  </a:lnTo>
                  <a:lnTo>
                    <a:pt x="817345" y="942375"/>
                  </a:lnTo>
                  <a:lnTo>
                    <a:pt x="696187" y="942376"/>
                  </a:lnTo>
                  <a:lnTo>
                    <a:pt x="696186" y="719680"/>
                  </a:lnTo>
                  <a:lnTo>
                    <a:pt x="923070" y="719680"/>
                  </a:lnTo>
                  <a:lnTo>
                    <a:pt x="923070" y="84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0955775" y="1327256"/>
            <a:ext cx="481172" cy="156459"/>
            <a:chOff x="10780016" y="1207681"/>
            <a:chExt cx="742064" cy="241291"/>
          </a:xfrm>
        </p:grpSpPr>
        <p:sp>
          <p:nvSpPr>
            <p:cNvPr id="29" name="Heart 28"/>
            <p:cNvSpPr/>
            <p:nvPr/>
          </p:nvSpPr>
          <p:spPr>
            <a:xfrm>
              <a:off x="10780016" y="1228782"/>
              <a:ext cx="268058" cy="220190"/>
            </a:xfrm>
            <a:prstGeom prst="hear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Cross 29"/>
            <p:cNvSpPr/>
            <p:nvPr/>
          </p:nvSpPr>
          <p:spPr>
            <a:xfrm>
              <a:off x="11280789" y="1207681"/>
              <a:ext cx="241291" cy="241291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508288" y="1283660"/>
            <a:ext cx="35012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function of each class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53191" y="1657835"/>
            <a:ext cx="1589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Calibri" panose="020F0502020204030204"/>
              </a:rPr>
              <a:t>5 classes in total </a:t>
            </a:r>
            <a:endParaRPr kumimoji="0" lang="id-ID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982224" y="35202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867652" y="35202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425743" y="35921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65" name="Group 64"/>
          <p:cNvGrpSpPr/>
          <p:nvPr/>
        </p:nvGrpSpPr>
        <p:grpSpPr>
          <a:xfrm>
            <a:off x="9042918" y="302584"/>
            <a:ext cx="950461" cy="381030"/>
            <a:chOff x="9050312" y="396784"/>
            <a:chExt cx="950461" cy="381030"/>
          </a:xfrm>
        </p:grpSpPr>
        <p:sp>
          <p:nvSpPr>
            <p:cNvPr id="66" name="TextBox 65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70" name="Oval 69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1" name="Rounded Rectangle 70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2" name="Group 71"/>
          <p:cNvGrpSpPr/>
          <p:nvPr/>
        </p:nvGrpSpPr>
        <p:grpSpPr>
          <a:xfrm>
            <a:off x="10339378" y="302584"/>
            <a:ext cx="1074559" cy="369332"/>
            <a:chOff x="10346772" y="396784"/>
            <a:chExt cx="1074559" cy="369332"/>
          </a:xfrm>
        </p:grpSpPr>
        <p:sp>
          <p:nvSpPr>
            <p:cNvPr id="73" name="TextBox 72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Isosceles Triangle 73"/>
            <p:cNvSpPr/>
            <p:nvPr/>
          </p:nvSpPr>
          <p:spPr>
            <a:xfrm flipV="1">
              <a:off x="11251066" y="535451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0" y="6454433"/>
            <a:ext cx="12192000" cy="13833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مربع نص 74">
            <a:extLst>
              <a:ext uri="{FF2B5EF4-FFF2-40B4-BE49-F238E27FC236}">
                <a16:creationId xmlns:a16="http://schemas.microsoft.com/office/drawing/2014/main" id="{86CD3305-10F9-4556-91C2-51809AF5FAA6}"/>
              </a:ext>
            </a:extLst>
          </p:cNvPr>
          <p:cNvSpPr txBox="1"/>
          <p:nvPr/>
        </p:nvSpPr>
        <p:spPr>
          <a:xfrm>
            <a:off x="770654" y="4212824"/>
            <a:ext cx="61040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prstClr val="white"/>
                </a:solidFill>
                <a:latin typeface="Century Gothic" panose="020B0502020202020204" pitchFamily="34" charset="0"/>
              </a:rPr>
              <a:t>Movies 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57" name="Group 53">
            <a:extLst>
              <a:ext uri="{FF2B5EF4-FFF2-40B4-BE49-F238E27FC236}">
                <a16:creationId xmlns:a16="http://schemas.microsoft.com/office/drawing/2014/main" id="{D50F0677-0F3E-4667-8020-9A3844DB92BF}"/>
              </a:ext>
            </a:extLst>
          </p:cNvPr>
          <p:cNvGrpSpPr/>
          <p:nvPr/>
        </p:nvGrpSpPr>
        <p:grpSpPr>
          <a:xfrm>
            <a:off x="506160" y="3372198"/>
            <a:ext cx="5347080" cy="580748"/>
            <a:chOff x="477986" y="3029577"/>
            <a:chExt cx="5347080" cy="580748"/>
          </a:xfrm>
        </p:grpSpPr>
        <p:grpSp>
          <p:nvGrpSpPr>
            <p:cNvPr id="58" name="Group 92">
              <a:extLst>
                <a:ext uri="{FF2B5EF4-FFF2-40B4-BE49-F238E27FC236}">
                  <a16:creationId xmlns:a16="http://schemas.microsoft.com/office/drawing/2014/main" id="{4E79E78A-6BB6-49FA-8536-3AD379905209}"/>
                </a:ext>
              </a:extLst>
            </p:cNvPr>
            <p:cNvGrpSpPr/>
            <p:nvPr/>
          </p:nvGrpSpPr>
          <p:grpSpPr>
            <a:xfrm>
              <a:off x="477986" y="3029577"/>
              <a:ext cx="5347080" cy="580748"/>
              <a:chOff x="508288" y="2309015"/>
              <a:chExt cx="5347080" cy="580748"/>
            </a:xfrm>
            <a:effectLst>
              <a:outerShdw blurRad="114300" dist="38100" dir="2700000" sx="101000" sy="101000" algn="tl" rotWithShape="0">
                <a:prstClr val="black">
                  <a:alpha val="67000"/>
                </a:prstClr>
              </a:outerShdw>
            </a:effectLst>
          </p:grpSpPr>
          <p:sp>
            <p:nvSpPr>
              <p:cNvPr id="60" name="Rounded Rectangle 93">
                <a:extLst>
                  <a:ext uri="{FF2B5EF4-FFF2-40B4-BE49-F238E27FC236}">
                    <a16:creationId xmlns:a16="http://schemas.microsoft.com/office/drawing/2014/main" id="{6D11F9BF-A716-41D2-BCED-790CFB6221EF}"/>
                  </a:ext>
                </a:extLst>
              </p:cNvPr>
              <p:cNvSpPr/>
              <p:nvPr/>
            </p:nvSpPr>
            <p:spPr>
              <a:xfrm>
                <a:off x="508288" y="2309015"/>
                <a:ext cx="5347080" cy="580748"/>
              </a:xfrm>
              <a:prstGeom prst="roundRect">
                <a:avLst>
                  <a:gd name="adj" fmla="val 47052"/>
                </a:avLst>
              </a:prstGeom>
              <a:solidFill>
                <a:schemeClr val="tx1">
                  <a:lumMod val="65000"/>
                  <a:lumOff val="35000"/>
                  <a:alpha val="6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76" name="TextBox 94">
                <a:extLst>
                  <a:ext uri="{FF2B5EF4-FFF2-40B4-BE49-F238E27FC236}">
                    <a16:creationId xmlns:a16="http://schemas.microsoft.com/office/drawing/2014/main" id="{33E1C1A4-BB3C-418A-A617-3C76505C3F43}"/>
                  </a:ext>
                </a:extLst>
              </p:cNvPr>
              <p:cNvSpPr txBox="1"/>
              <p:nvPr/>
            </p:nvSpPr>
            <p:spPr>
              <a:xfrm>
                <a:off x="820931" y="2401360"/>
                <a:ext cx="29787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="1" dirty="0" err="1">
                    <a:solidFill>
                      <a:prstClr val="white"/>
                    </a:solidFill>
                    <a:latin typeface="Century Gothic" panose="020B0502020202020204" pitchFamily="34" charset="0"/>
                  </a:rPr>
                  <a:t>CinemaPersonalAccount</a:t>
                </a: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59" name="Cross 102">
              <a:extLst>
                <a:ext uri="{FF2B5EF4-FFF2-40B4-BE49-F238E27FC236}">
                  <a16:creationId xmlns:a16="http://schemas.microsoft.com/office/drawing/2014/main" id="{F97D8E5E-A985-4B29-8337-838DB8C9A7E3}"/>
                </a:ext>
              </a:extLst>
            </p:cNvPr>
            <p:cNvSpPr/>
            <p:nvPr/>
          </p:nvSpPr>
          <p:spPr>
            <a:xfrm>
              <a:off x="5364003" y="3214532"/>
              <a:ext cx="207238" cy="207238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7" name="Group 53">
            <a:extLst>
              <a:ext uri="{FF2B5EF4-FFF2-40B4-BE49-F238E27FC236}">
                <a16:creationId xmlns:a16="http://schemas.microsoft.com/office/drawing/2014/main" id="{DC5C899E-A43D-4811-8983-C4FE2ADF4CA3}"/>
              </a:ext>
            </a:extLst>
          </p:cNvPr>
          <p:cNvGrpSpPr/>
          <p:nvPr/>
        </p:nvGrpSpPr>
        <p:grpSpPr>
          <a:xfrm>
            <a:off x="517878" y="4871121"/>
            <a:ext cx="5347080" cy="580748"/>
            <a:chOff x="477986" y="3029577"/>
            <a:chExt cx="5347080" cy="580748"/>
          </a:xfrm>
        </p:grpSpPr>
        <p:grpSp>
          <p:nvGrpSpPr>
            <p:cNvPr id="78" name="Group 92">
              <a:extLst>
                <a:ext uri="{FF2B5EF4-FFF2-40B4-BE49-F238E27FC236}">
                  <a16:creationId xmlns:a16="http://schemas.microsoft.com/office/drawing/2014/main" id="{8D1C9BA2-B2A1-415D-82C7-D7A44A405D44}"/>
                </a:ext>
              </a:extLst>
            </p:cNvPr>
            <p:cNvGrpSpPr/>
            <p:nvPr/>
          </p:nvGrpSpPr>
          <p:grpSpPr>
            <a:xfrm>
              <a:off x="477986" y="3029577"/>
              <a:ext cx="5347080" cy="580748"/>
              <a:chOff x="508288" y="2309015"/>
              <a:chExt cx="5347080" cy="580748"/>
            </a:xfrm>
            <a:effectLst>
              <a:outerShdw blurRad="114300" dist="38100" dir="2700000" sx="101000" sy="101000" algn="tl" rotWithShape="0">
                <a:prstClr val="black">
                  <a:alpha val="67000"/>
                </a:prstClr>
              </a:outerShdw>
            </a:effectLst>
          </p:grpSpPr>
          <p:sp>
            <p:nvSpPr>
              <p:cNvPr id="80" name="Rounded Rectangle 93">
                <a:extLst>
                  <a:ext uri="{FF2B5EF4-FFF2-40B4-BE49-F238E27FC236}">
                    <a16:creationId xmlns:a16="http://schemas.microsoft.com/office/drawing/2014/main" id="{511EE6DD-19C9-4D33-B9FD-91F99F99B313}"/>
                  </a:ext>
                </a:extLst>
              </p:cNvPr>
              <p:cNvSpPr/>
              <p:nvPr/>
            </p:nvSpPr>
            <p:spPr>
              <a:xfrm>
                <a:off x="508288" y="2309015"/>
                <a:ext cx="5347080" cy="580748"/>
              </a:xfrm>
              <a:prstGeom prst="roundRect">
                <a:avLst>
                  <a:gd name="adj" fmla="val 47052"/>
                </a:avLst>
              </a:prstGeom>
              <a:solidFill>
                <a:schemeClr val="tx1">
                  <a:lumMod val="65000"/>
                  <a:lumOff val="35000"/>
                  <a:alpha val="6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 Light" panose="020F0302020204030204"/>
                  <a:ea typeface="+mn-ea"/>
                  <a:cs typeface="+mn-cs"/>
                </a:endParaRPr>
              </a:p>
            </p:txBody>
          </p:sp>
          <p:sp>
            <p:nvSpPr>
              <p:cNvPr id="81" name="TextBox 94">
                <a:extLst>
                  <a:ext uri="{FF2B5EF4-FFF2-40B4-BE49-F238E27FC236}">
                    <a16:creationId xmlns:a16="http://schemas.microsoft.com/office/drawing/2014/main" id="{7A739D25-F3E9-4007-A7D8-580319F51E7B}"/>
                  </a:ext>
                </a:extLst>
              </p:cNvPr>
              <p:cNvSpPr txBox="1"/>
              <p:nvPr/>
            </p:nvSpPr>
            <p:spPr>
              <a:xfrm>
                <a:off x="820931" y="2401360"/>
                <a:ext cx="16321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b="1" dirty="0" err="1">
                    <a:solidFill>
                      <a:prstClr val="white"/>
                    </a:solidFill>
                    <a:latin typeface="Century Gothic" panose="020B0502020202020204" pitchFamily="34" charset="0"/>
                  </a:rPr>
                  <a:t>CinemaFood</a:t>
                </a: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79" name="Cross 102">
              <a:extLst>
                <a:ext uri="{FF2B5EF4-FFF2-40B4-BE49-F238E27FC236}">
                  <a16:creationId xmlns:a16="http://schemas.microsoft.com/office/drawing/2014/main" id="{1BD4DC3C-45B2-4D39-ACD8-EE9AEF40B111}"/>
                </a:ext>
              </a:extLst>
            </p:cNvPr>
            <p:cNvSpPr/>
            <p:nvPr/>
          </p:nvSpPr>
          <p:spPr>
            <a:xfrm>
              <a:off x="5364003" y="3214532"/>
              <a:ext cx="207238" cy="207238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934306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ambar background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t="8393" r="16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108"/>
            <a:ext cx="12192000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989618" y="373072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875046" y="373072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433137" y="380264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9050312" y="323632"/>
            <a:ext cx="950461" cy="381030"/>
            <a:chOff x="9050312" y="396784"/>
            <a:chExt cx="950461" cy="381030"/>
          </a:xfrm>
        </p:grpSpPr>
        <p:sp>
          <p:nvSpPr>
            <p:cNvPr id="42" name="TextBox 41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ounded Rectangle 59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10339857" y="340193"/>
            <a:ext cx="1172467" cy="369332"/>
            <a:chOff x="10346772" y="396784"/>
            <a:chExt cx="1172467" cy="369332"/>
          </a:xfrm>
        </p:grpSpPr>
        <p:sp>
          <p:nvSpPr>
            <p:cNvPr id="63" name="TextBox 62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Isosceles Triangle 63"/>
            <p:cNvSpPr/>
            <p:nvPr/>
          </p:nvSpPr>
          <p:spPr>
            <a:xfrm flipV="1">
              <a:off x="11348974" y="508060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06510" y="242444"/>
            <a:ext cx="1221507" cy="440183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725546" y="80467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0" y="793929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60704" y="804673"/>
            <a:ext cx="2304288" cy="1847088"/>
          </a:xfrm>
          <a:prstGeom prst="rect">
            <a:avLst/>
          </a:prstGeom>
          <a:gradFill flip="none" rotWithShape="1">
            <a:gsLst>
              <a:gs pos="0">
                <a:srgbClr val="FF6600">
                  <a:alpha val="50000"/>
                </a:srgbClr>
              </a:gs>
              <a:gs pos="67000">
                <a:srgbClr val="F600F6">
                  <a:alpha val="50000"/>
                </a:srgbClr>
              </a:gs>
              <a:gs pos="41000">
                <a:srgbClr val="FF6699">
                  <a:alpha val="50000"/>
                </a:srgbClr>
              </a:gs>
              <a:gs pos="91000">
                <a:srgbClr val="CC00CC">
                  <a:alpha val="5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79399" y="1470373"/>
            <a:ext cx="797526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Future aspirations of the project</a:t>
            </a:r>
            <a:endParaRPr lang="id-ID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>
            <a:off x="11455569" y="82006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1466455" y="3413609"/>
            <a:ext cx="725546" cy="1144449"/>
            <a:chOff x="11466455" y="3413609"/>
            <a:chExt cx="725546" cy="1144449"/>
          </a:xfrm>
        </p:grpSpPr>
        <p:sp>
          <p:nvSpPr>
            <p:cNvPr id="54" name="Rectangle 53"/>
            <p:cNvSpPr/>
            <p:nvPr/>
          </p:nvSpPr>
          <p:spPr>
            <a:xfrm>
              <a:off x="11466455" y="3413609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Chevron 6">
              <a:hlinkClick r:id="" action="ppaction://hlinkshowjump?jump=nextslide"/>
            </p:cNvPr>
            <p:cNvSpPr/>
            <p:nvPr/>
          </p:nvSpPr>
          <p:spPr>
            <a:xfrm>
              <a:off x="11697946" y="3640268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0" y="3413610"/>
            <a:ext cx="725546" cy="1144449"/>
            <a:chOff x="0" y="3413610"/>
            <a:chExt cx="725546" cy="1144449"/>
          </a:xfrm>
        </p:grpSpPr>
        <p:sp>
          <p:nvSpPr>
            <p:cNvPr id="52" name="Rectangle 51"/>
            <p:cNvSpPr/>
            <p:nvPr/>
          </p:nvSpPr>
          <p:spPr>
            <a:xfrm>
              <a:off x="0" y="3413610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Chevron 54">
              <a:hlinkClick r:id="" action="ppaction://hlinkshowjump?jump=previousslide"/>
            </p:cNvPr>
            <p:cNvSpPr/>
            <p:nvPr/>
          </p:nvSpPr>
          <p:spPr>
            <a:xfrm flipH="1">
              <a:off x="179988" y="3640267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 7"/>
          <p:cNvSpPr/>
          <p:nvPr/>
        </p:nvSpPr>
        <p:spPr>
          <a:xfrm>
            <a:off x="2679785" y="244384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Century Gothic" panose="020B0502020202020204" pitchFamily="34" charset="0"/>
              </a:rPr>
              <a:t>We aspire to grow and develop our application in the near future so here what we hope to </a:t>
            </a:r>
            <a:r>
              <a:rPr lang="en-US" dirty="0" err="1">
                <a:solidFill>
                  <a:prstClr val="white"/>
                </a:solidFill>
                <a:latin typeface="Century Gothic" panose="020B0502020202020204" pitchFamily="34" charset="0"/>
              </a:rPr>
              <a:t>achive</a:t>
            </a:r>
            <a:r>
              <a:rPr lang="en-US" dirty="0">
                <a:solidFill>
                  <a:prstClr val="white"/>
                </a:solidFill>
                <a:latin typeface="Century Gothic" panose="020B0502020202020204" pitchFamily="34" charset="0"/>
              </a:rPr>
              <a:t>  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049533" y="6244541"/>
            <a:ext cx="2011910" cy="171552"/>
            <a:chOff x="7426143" y="6449039"/>
            <a:chExt cx="2011910" cy="171552"/>
          </a:xfrm>
        </p:grpSpPr>
        <p:sp>
          <p:nvSpPr>
            <p:cNvPr id="9" name="Oval 8"/>
            <p:cNvSpPr/>
            <p:nvPr/>
          </p:nvSpPr>
          <p:spPr>
            <a:xfrm>
              <a:off x="7426143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7850564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8336977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8838888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Oval 60"/>
            <p:cNvSpPr/>
            <p:nvPr/>
          </p:nvSpPr>
          <p:spPr>
            <a:xfrm>
              <a:off x="9278807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10275078" y="5672727"/>
            <a:ext cx="104708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0</a:t>
            </a:r>
            <a:r>
              <a:rPr lang="en-US" sz="6000" b="1" dirty="0">
                <a:solidFill>
                  <a:prstClr val="white"/>
                </a:solidFill>
                <a:latin typeface="Century Gothic" panose="020B0502020202020204" pitchFamily="34" charset="0"/>
              </a:rPr>
              <a:t>3</a:t>
            </a:r>
            <a:endParaRPr kumimoji="0" lang="id-ID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378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95" b="23295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45331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90425" y="1729384"/>
            <a:ext cx="60067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b="1" dirty="0">
                <a:solidFill>
                  <a:prstClr val="white"/>
                </a:solidFill>
                <a:latin typeface="Century Gothic" panose="020B0502020202020204" pitchFamily="34" charset="0"/>
              </a:rPr>
              <a:t>1: More restaurants 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0440" y="340592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Increase of number for the restaurants that can the user pick his\her food from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33275" y="1365134"/>
            <a:ext cx="5020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Future aspiration of the project 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11656" y="2989718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159067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95" b="23295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45331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90425" y="1729384"/>
            <a:ext cx="56124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b="1" dirty="0">
                <a:solidFill>
                  <a:prstClr val="white"/>
                </a:solidFill>
                <a:latin typeface="Century Gothic" panose="020B0502020202020204" pitchFamily="34" charset="0"/>
              </a:rPr>
              <a:t>2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: More Attenders 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0440" y="340592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Century Gothic" panose="020B0502020202020204" pitchFamily="34" charset="0"/>
              </a:rPr>
              <a:t>The user can book for people other than him\her self at the same time 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33275" y="1365134"/>
            <a:ext cx="5020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Future aspiration of the project 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11656" y="2989718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0658361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95" b="23295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45331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90425" y="1729384"/>
            <a:ext cx="48974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800" b="1" dirty="0">
                <a:solidFill>
                  <a:prstClr val="white"/>
                </a:solidFill>
                <a:latin typeface="Century Gothic" panose="020B0502020202020204" pitchFamily="34" charset="0"/>
              </a:rPr>
              <a:t>3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: More venues 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00440" y="340592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user can book for different branches in his\her surrounding area and book the theater he\she wants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33275" y="1365134"/>
            <a:ext cx="5020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Future aspiration of the project 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11656" y="2989718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349660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t="8393" r="16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-15390"/>
            <a:ext cx="12192000" cy="6858000"/>
          </a:xfrm>
          <a:prstGeom prst="rect">
            <a:avLst/>
          </a:prstGeom>
          <a:gradFill flip="none" rotWithShape="1">
            <a:gsLst>
              <a:gs pos="13000">
                <a:schemeClr val="tx1">
                  <a:lumMod val="75000"/>
                  <a:lumOff val="25000"/>
                  <a:alpha val="34000"/>
                </a:schemeClr>
              </a:gs>
              <a:gs pos="85000">
                <a:schemeClr val="tx1">
                  <a:lumMod val="95000"/>
                  <a:lumOff val="5000"/>
                  <a:alpha val="7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TextBox 14"/>
          <p:cNvSpPr txBox="1"/>
          <p:nvPr/>
        </p:nvSpPr>
        <p:spPr>
          <a:xfrm>
            <a:off x="289076" y="28896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r>
              <a:rPr lang="en-US" sz="3600" b="1" dirty="0" err="1">
                <a:solidFill>
                  <a:schemeClr val="bg1"/>
                </a:solidFill>
                <a:latin typeface="Bebas Neue" panose="020B0606020202050201" pitchFamily="34" charset="0"/>
              </a:rPr>
              <a:t>Voxcinema</a:t>
            </a:r>
            <a:endParaRPr lang="id-ID" sz="36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0422" y="2276607"/>
            <a:ext cx="75729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Vox cinema application </a:t>
            </a:r>
            <a:endParaRPr lang="id-ID" sz="4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69305" y="1851442"/>
            <a:ext cx="3542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pc="300" dirty="0">
                <a:solidFill>
                  <a:schemeClr val="bg1"/>
                </a:solidFill>
              </a:rPr>
              <a:t>CINEMA APPLICTION</a:t>
            </a:r>
            <a:endParaRPr lang="id-ID" sz="2400" spc="300" dirty="0">
              <a:solidFill>
                <a:schemeClr val="bg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69305" y="3055511"/>
            <a:ext cx="548951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effectLst/>
                <a:latin typeface="+mj-lt"/>
              </a:rPr>
              <a:t>A cinema application that allows the user to book a movie and choose from the menu provided by the movie theater. </a:t>
            </a:r>
            <a:endParaRPr lang="id-ID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469304" y="4016064"/>
            <a:ext cx="1441445" cy="406169"/>
            <a:chOff x="6416299" y="1532825"/>
            <a:chExt cx="1935237" cy="605941"/>
          </a:xfrm>
        </p:grpSpPr>
        <p:sp>
          <p:nvSpPr>
            <p:cNvPr id="24" name="Rounded Rectangle 23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b="1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id-ID" sz="1600" b="1" dirty="0">
                  <a:solidFill>
                    <a:schemeClr val="bg1"/>
                  </a:solidFill>
                </a:rPr>
                <a:t>Resume</a:t>
              </a:r>
            </a:p>
          </p:txBody>
        </p:sp>
        <p:sp>
          <p:nvSpPr>
            <p:cNvPr id="26" name="Isosceles Triangle 25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179190" y="4016064"/>
            <a:ext cx="1441445" cy="406169"/>
            <a:chOff x="2211540" y="4472363"/>
            <a:chExt cx="1441445" cy="406169"/>
          </a:xfrm>
        </p:grpSpPr>
        <p:grpSp>
          <p:nvGrpSpPr>
            <p:cNvPr id="28" name="Group 27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29" name="Rounded Rectangle 28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id-ID" b="1" dirty="0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id-ID" sz="1600" b="1" dirty="0">
                    <a:solidFill>
                      <a:schemeClr val="bg1"/>
                    </a:solidFill>
                  </a:rPr>
                  <a:t>My List</a:t>
                </a:r>
              </a:p>
            </p:txBody>
          </p:sp>
        </p:grpSp>
        <p:sp>
          <p:nvSpPr>
            <p:cNvPr id="32" name="Rectangle 31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id-ID" sz="2000" b="1" dirty="0">
                  <a:solidFill>
                    <a:schemeClr val="bg1"/>
                  </a:solidFill>
                </a:rPr>
                <a:t>+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0" y="5008093"/>
            <a:ext cx="12192000" cy="1865297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>
            <a:noFill/>
          </a:ln>
          <a:effectLst>
            <a:outerShdw blurRad="444500" dist="50800" dir="16200000" rotWithShape="0">
              <a:prstClr val="black">
                <a:alpha val="8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98" t="10816" r="15683" b="24265"/>
          <a:stretch/>
        </p:blipFill>
        <p:spPr>
          <a:xfrm>
            <a:off x="0" y="5008093"/>
            <a:ext cx="1379337" cy="1849907"/>
          </a:xfrm>
          <a:prstGeom prst="rect">
            <a:avLst/>
          </a:prstGeom>
          <a:ln w="15875">
            <a:noFill/>
          </a:ln>
          <a:effectLst/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1" t="5000" r="8331" b="18333"/>
          <a:stretch/>
        </p:blipFill>
        <p:spPr>
          <a:xfrm>
            <a:off x="8011510" y="5001355"/>
            <a:ext cx="1370964" cy="1849907"/>
          </a:xfrm>
          <a:prstGeom prst="rect">
            <a:avLst/>
          </a:prstGeom>
          <a:ln w="19050">
            <a:noFill/>
          </a:ln>
          <a:effectLst/>
        </p:spPr>
      </p:pic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1" t="14666" r="21539" b="27333"/>
          <a:stretch/>
        </p:blipFill>
        <p:spPr>
          <a:xfrm>
            <a:off x="4067490" y="5008093"/>
            <a:ext cx="1383879" cy="1863951"/>
          </a:xfrm>
          <a:prstGeom prst="rect">
            <a:avLst/>
          </a:prstGeom>
          <a:ln w="22225">
            <a:noFill/>
          </a:ln>
          <a:effectLst/>
        </p:spPr>
      </p:pic>
      <p:sp>
        <p:nvSpPr>
          <p:cNvPr id="41" name="TextBox 40"/>
          <p:cNvSpPr txBox="1"/>
          <p:nvPr/>
        </p:nvSpPr>
        <p:spPr>
          <a:xfrm>
            <a:off x="895883" y="5952751"/>
            <a:ext cx="3387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The purpose of the project </a:t>
            </a:r>
            <a:endParaRPr lang="id-ID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156693" y="6001566"/>
            <a:ext cx="3167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The function of each class</a:t>
            </a:r>
            <a:endParaRPr lang="id-ID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909396" y="5926308"/>
            <a:ext cx="31256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Future aspirations of the project</a:t>
            </a:r>
            <a:endParaRPr lang="id-ID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989618" y="373072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875046" y="373072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New Release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433137" y="380264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DVD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9050312" y="323632"/>
            <a:ext cx="950461" cy="381030"/>
            <a:chOff x="9050312" y="396784"/>
            <a:chExt cx="950461" cy="381030"/>
          </a:xfrm>
        </p:grpSpPr>
        <p:sp>
          <p:nvSpPr>
            <p:cNvPr id="60" name="TextBox 59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</a:rPr>
                <a:t>Search</a:t>
              </a:r>
            </a:p>
          </p:txBody>
        </p:sp>
        <p:grpSp>
          <p:nvGrpSpPr>
            <p:cNvPr id="61" name="Group 60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62" name="Oval 61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64" name="Group 63"/>
          <p:cNvGrpSpPr/>
          <p:nvPr/>
        </p:nvGrpSpPr>
        <p:grpSpPr>
          <a:xfrm>
            <a:off x="10472230" y="323632"/>
            <a:ext cx="1112639" cy="369332"/>
            <a:chOff x="10346772" y="396784"/>
            <a:chExt cx="1112639" cy="369332"/>
          </a:xfrm>
        </p:grpSpPr>
        <p:sp>
          <p:nvSpPr>
            <p:cNvPr id="65" name="TextBox 64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Group 5</a:t>
              </a:r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66" name="Isosceles Triangle 65"/>
            <p:cNvSpPr/>
            <p:nvPr/>
          </p:nvSpPr>
          <p:spPr>
            <a:xfrm flipV="1">
              <a:off x="11289146" y="535451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-10781" y="4641807"/>
            <a:ext cx="1268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OVERVIEW:</a:t>
            </a:r>
          </a:p>
        </p:txBody>
      </p:sp>
    </p:spTree>
    <p:extLst>
      <p:ext uri="{BB962C8B-B14F-4D97-AF65-F5344CB8AC3E}">
        <p14:creationId xmlns:p14="http://schemas.microsoft.com/office/powerpoint/2010/main" val="314109149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ambar background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t="8393" r="16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108"/>
            <a:ext cx="12192000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989618" y="373072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875046" y="373072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433137" y="380264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9050312" y="323632"/>
            <a:ext cx="950461" cy="381030"/>
            <a:chOff x="9050312" y="396784"/>
            <a:chExt cx="950461" cy="381030"/>
          </a:xfrm>
        </p:grpSpPr>
        <p:sp>
          <p:nvSpPr>
            <p:cNvPr id="42" name="TextBox 41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ounded Rectangle 59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10339857" y="340193"/>
            <a:ext cx="1172467" cy="369332"/>
            <a:chOff x="10346772" y="396784"/>
            <a:chExt cx="1172467" cy="369332"/>
          </a:xfrm>
        </p:grpSpPr>
        <p:sp>
          <p:nvSpPr>
            <p:cNvPr id="63" name="TextBox 62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Isosceles Triangle 63"/>
            <p:cNvSpPr/>
            <p:nvPr/>
          </p:nvSpPr>
          <p:spPr>
            <a:xfrm flipV="1">
              <a:off x="11348974" y="508060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06510" y="242444"/>
            <a:ext cx="1221507" cy="440183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725546" y="80467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0" y="793929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60704" y="804673"/>
            <a:ext cx="2304288" cy="1847088"/>
          </a:xfrm>
          <a:prstGeom prst="rect">
            <a:avLst/>
          </a:prstGeom>
          <a:gradFill flip="none" rotWithShape="1">
            <a:gsLst>
              <a:gs pos="0">
                <a:srgbClr val="FF6600">
                  <a:alpha val="50000"/>
                </a:srgbClr>
              </a:gs>
              <a:gs pos="67000">
                <a:srgbClr val="F600F6">
                  <a:alpha val="50000"/>
                </a:srgbClr>
              </a:gs>
              <a:gs pos="41000">
                <a:srgbClr val="FF6699">
                  <a:alpha val="50000"/>
                </a:srgbClr>
              </a:gs>
              <a:gs pos="91000">
                <a:srgbClr val="CC00CC">
                  <a:alpha val="5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79399" y="1470373"/>
            <a:ext cx="58112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The UML of the project </a:t>
            </a:r>
            <a:endParaRPr lang="id-ID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>
            <a:off x="11455569" y="82006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1466455" y="3413609"/>
            <a:ext cx="725546" cy="1144449"/>
            <a:chOff x="11466455" y="3413609"/>
            <a:chExt cx="725546" cy="1144449"/>
          </a:xfrm>
        </p:grpSpPr>
        <p:sp>
          <p:nvSpPr>
            <p:cNvPr id="54" name="Rectangle 53"/>
            <p:cNvSpPr/>
            <p:nvPr/>
          </p:nvSpPr>
          <p:spPr>
            <a:xfrm>
              <a:off x="11466455" y="3413609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Chevron 6">
              <a:hlinkClick r:id="" action="ppaction://hlinkshowjump?jump=nextslide"/>
            </p:cNvPr>
            <p:cNvSpPr/>
            <p:nvPr/>
          </p:nvSpPr>
          <p:spPr>
            <a:xfrm>
              <a:off x="11697946" y="3640268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0" y="3413610"/>
            <a:ext cx="725546" cy="1144449"/>
            <a:chOff x="0" y="3413610"/>
            <a:chExt cx="725546" cy="1144449"/>
          </a:xfrm>
        </p:grpSpPr>
        <p:sp>
          <p:nvSpPr>
            <p:cNvPr id="52" name="Rectangle 51"/>
            <p:cNvSpPr/>
            <p:nvPr/>
          </p:nvSpPr>
          <p:spPr>
            <a:xfrm>
              <a:off x="0" y="3413610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Chevron 54">
              <a:hlinkClick r:id="" action="ppaction://hlinkshowjump?jump=previousslide"/>
            </p:cNvPr>
            <p:cNvSpPr/>
            <p:nvPr/>
          </p:nvSpPr>
          <p:spPr>
            <a:xfrm flipH="1">
              <a:off x="179988" y="3640267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 7"/>
          <p:cNvSpPr/>
          <p:nvPr/>
        </p:nvSpPr>
        <p:spPr>
          <a:xfrm>
            <a:off x="1794957" y="244278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relations between the classes and methods explained simply.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049533" y="6244541"/>
            <a:ext cx="2011910" cy="171552"/>
            <a:chOff x="7426143" y="6449039"/>
            <a:chExt cx="2011910" cy="171552"/>
          </a:xfrm>
        </p:grpSpPr>
        <p:sp>
          <p:nvSpPr>
            <p:cNvPr id="9" name="Oval 8"/>
            <p:cNvSpPr/>
            <p:nvPr/>
          </p:nvSpPr>
          <p:spPr>
            <a:xfrm>
              <a:off x="7426143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7850564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8336977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8838888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Oval 60"/>
            <p:cNvSpPr/>
            <p:nvPr/>
          </p:nvSpPr>
          <p:spPr>
            <a:xfrm>
              <a:off x="9278807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10275078" y="5672727"/>
            <a:ext cx="104708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0</a:t>
            </a: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4</a:t>
            </a:r>
            <a:endParaRPr kumimoji="0" lang="id-ID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225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صورة 3">
            <a:extLst>
              <a:ext uri="{FF2B5EF4-FFF2-40B4-BE49-F238E27FC236}">
                <a16:creationId xmlns:a16="http://schemas.microsoft.com/office/drawing/2014/main" id="{77B0AFBC-36BF-4762-BB43-18250FC8F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740111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ambar background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t="8393" r="16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108"/>
            <a:ext cx="12192000" cy="6858000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989618" y="373072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875046" y="373072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433137" y="380264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9050312" y="323632"/>
            <a:ext cx="950461" cy="381030"/>
            <a:chOff x="9050312" y="396784"/>
            <a:chExt cx="950461" cy="381030"/>
          </a:xfrm>
        </p:grpSpPr>
        <p:sp>
          <p:nvSpPr>
            <p:cNvPr id="42" name="TextBox 41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ounded Rectangle 59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10339857" y="340193"/>
            <a:ext cx="1172467" cy="369332"/>
            <a:chOff x="10346772" y="396784"/>
            <a:chExt cx="1172467" cy="369332"/>
          </a:xfrm>
        </p:grpSpPr>
        <p:sp>
          <p:nvSpPr>
            <p:cNvPr id="63" name="TextBox 62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Isosceles Triangle 63"/>
            <p:cNvSpPr/>
            <p:nvPr/>
          </p:nvSpPr>
          <p:spPr>
            <a:xfrm flipV="1">
              <a:off x="11348974" y="508060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06510" y="242444"/>
            <a:ext cx="1221507" cy="440183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725546" y="80467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0" y="793929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60704" y="804673"/>
            <a:ext cx="2304288" cy="1847088"/>
          </a:xfrm>
          <a:prstGeom prst="rect">
            <a:avLst/>
          </a:prstGeom>
          <a:gradFill flip="none" rotWithShape="1">
            <a:gsLst>
              <a:gs pos="0">
                <a:srgbClr val="FF6600">
                  <a:alpha val="50000"/>
                </a:srgbClr>
              </a:gs>
              <a:gs pos="67000">
                <a:srgbClr val="F600F6">
                  <a:alpha val="50000"/>
                </a:srgbClr>
              </a:gs>
              <a:gs pos="41000">
                <a:srgbClr val="FF6699">
                  <a:alpha val="50000"/>
                </a:srgbClr>
              </a:gs>
              <a:gs pos="91000">
                <a:srgbClr val="CC00CC">
                  <a:alpha val="5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79399" y="1470373"/>
            <a:ext cx="549220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Pictures of the Output</a:t>
            </a:r>
            <a:endParaRPr lang="id-ID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>
            <a:off x="11455569" y="82006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1466455" y="3413609"/>
            <a:ext cx="725546" cy="1144449"/>
            <a:chOff x="11466455" y="3413609"/>
            <a:chExt cx="725546" cy="1144449"/>
          </a:xfrm>
        </p:grpSpPr>
        <p:sp>
          <p:nvSpPr>
            <p:cNvPr id="54" name="Rectangle 53"/>
            <p:cNvSpPr/>
            <p:nvPr/>
          </p:nvSpPr>
          <p:spPr>
            <a:xfrm>
              <a:off x="11466455" y="3413609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Chevron 6">
              <a:hlinkClick r:id="" action="ppaction://hlinkshowjump?jump=nextslide"/>
            </p:cNvPr>
            <p:cNvSpPr/>
            <p:nvPr/>
          </p:nvSpPr>
          <p:spPr>
            <a:xfrm>
              <a:off x="11697946" y="3640268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0" y="3413610"/>
            <a:ext cx="725546" cy="1144449"/>
            <a:chOff x="0" y="3413610"/>
            <a:chExt cx="725546" cy="1144449"/>
          </a:xfrm>
        </p:grpSpPr>
        <p:sp>
          <p:nvSpPr>
            <p:cNvPr id="52" name="Rectangle 51"/>
            <p:cNvSpPr/>
            <p:nvPr/>
          </p:nvSpPr>
          <p:spPr>
            <a:xfrm>
              <a:off x="0" y="3413610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Chevron 54">
              <a:hlinkClick r:id="" action="ppaction://hlinkshowjump?jump=previousslide"/>
            </p:cNvPr>
            <p:cNvSpPr/>
            <p:nvPr/>
          </p:nvSpPr>
          <p:spPr>
            <a:xfrm flipH="1">
              <a:off x="179988" y="3640267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Rectangle 7"/>
          <p:cNvSpPr/>
          <p:nvPr/>
        </p:nvSpPr>
        <p:spPr>
          <a:xfrm>
            <a:off x="1794957" y="244278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Pictures of what will</a:t>
            </a:r>
            <a:r>
              <a:rPr lang="en-US" dirty="0">
                <a:solidFill>
                  <a:prstClr val="white"/>
                </a:solidFill>
                <a:latin typeface="Century Gothic" panose="020B0502020202020204" pitchFamily="34" charset="0"/>
              </a:rPr>
              <a:t>l the output look like to the user while using the application 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049533" y="6244541"/>
            <a:ext cx="2011910" cy="171552"/>
            <a:chOff x="7426143" y="6449039"/>
            <a:chExt cx="2011910" cy="171552"/>
          </a:xfrm>
        </p:grpSpPr>
        <p:sp>
          <p:nvSpPr>
            <p:cNvPr id="9" name="Oval 8"/>
            <p:cNvSpPr/>
            <p:nvPr/>
          </p:nvSpPr>
          <p:spPr>
            <a:xfrm>
              <a:off x="7426143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7850564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8336977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8838888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Oval 60"/>
            <p:cNvSpPr/>
            <p:nvPr/>
          </p:nvSpPr>
          <p:spPr>
            <a:xfrm>
              <a:off x="9278807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0" name="Rectangle 9"/>
          <p:cNvSpPr/>
          <p:nvPr/>
        </p:nvSpPr>
        <p:spPr>
          <a:xfrm>
            <a:off x="10275078" y="5672727"/>
            <a:ext cx="104708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0</a:t>
            </a:r>
            <a:r>
              <a:rPr lang="en-US" sz="6000" b="1" dirty="0">
                <a:solidFill>
                  <a:prstClr val="white"/>
                </a:solidFill>
                <a:latin typeface="Century Gothic" panose="020B0502020202020204" pitchFamily="34" charset="0"/>
              </a:rPr>
              <a:t>5</a:t>
            </a:r>
            <a:endParaRPr kumimoji="0" lang="id-ID" sz="6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106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354AFAAE-E01B-4174-B321-214FA57B5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620862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1D46D0B4-894D-437A-A313-0009FA4B3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88793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منضدة&#10;&#10;تم إنشاء الوصف تلقائياً">
            <a:extLst>
              <a:ext uri="{FF2B5EF4-FFF2-40B4-BE49-F238E27FC236}">
                <a16:creationId xmlns:a16="http://schemas.microsoft.com/office/drawing/2014/main" id="{984690F6-55E8-4D15-89B4-CC77FCB2F2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543" y="0"/>
            <a:ext cx="65749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904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منضدة&#10;&#10;تم إنشاء الوصف تلقائياً">
            <a:extLst>
              <a:ext uri="{FF2B5EF4-FFF2-40B4-BE49-F238E27FC236}">
                <a16:creationId xmlns:a16="http://schemas.microsoft.com/office/drawing/2014/main" id="{D6CB92BF-374C-42F7-8B5C-F0703C037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32591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منضدة&#10;&#10;تم إنشاء الوصف تلقائياً">
            <a:extLst>
              <a:ext uri="{FF2B5EF4-FFF2-40B4-BE49-F238E27FC236}">
                <a16:creationId xmlns:a16="http://schemas.microsoft.com/office/drawing/2014/main" id="{56AFD288-5AF9-4354-B124-CF7AC4293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893240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منضدة&#10;&#10;تم إنشاء الوصف تلقائياً">
            <a:extLst>
              <a:ext uri="{FF2B5EF4-FFF2-40B4-BE49-F238E27FC236}">
                <a16:creationId xmlns:a16="http://schemas.microsoft.com/office/drawing/2014/main" id="{B2528C35-DCF8-4B3A-8915-C51B70E42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25812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صورة 2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7D8B6BD0-2EBD-4716-A7DC-1BFEDA19F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918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00059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t="8393" r="16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-15390"/>
            <a:ext cx="12192000" cy="6858000"/>
          </a:xfrm>
          <a:prstGeom prst="rect">
            <a:avLst/>
          </a:prstGeom>
          <a:gradFill flip="none" rotWithShape="1">
            <a:gsLst>
              <a:gs pos="13000">
                <a:schemeClr val="tx1">
                  <a:lumMod val="75000"/>
                  <a:lumOff val="25000"/>
                  <a:alpha val="34000"/>
                </a:schemeClr>
              </a:gs>
              <a:gs pos="85000">
                <a:schemeClr val="tx1">
                  <a:lumMod val="95000"/>
                  <a:lumOff val="5000"/>
                  <a:alpha val="7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TextBox 14"/>
          <p:cNvSpPr txBox="1"/>
          <p:nvPr/>
        </p:nvSpPr>
        <p:spPr>
          <a:xfrm>
            <a:off x="289076" y="28896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r>
              <a:rPr lang="en-US" sz="3600" b="1" dirty="0" err="1">
                <a:solidFill>
                  <a:schemeClr val="bg1"/>
                </a:solidFill>
                <a:latin typeface="Bebas Neue" panose="020B0606020202050201" pitchFamily="34" charset="0"/>
              </a:rPr>
              <a:t>Voxcinema</a:t>
            </a:r>
            <a:endParaRPr lang="id-ID" sz="36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0422" y="2276607"/>
            <a:ext cx="75729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Vox cinema application </a:t>
            </a:r>
            <a:endParaRPr lang="id-ID" sz="4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69305" y="1851442"/>
            <a:ext cx="3542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pc="300" dirty="0">
                <a:solidFill>
                  <a:schemeClr val="bg1"/>
                </a:solidFill>
              </a:rPr>
              <a:t>CINEMA APPLICTION</a:t>
            </a:r>
            <a:endParaRPr lang="id-ID" sz="2400" spc="300" dirty="0">
              <a:solidFill>
                <a:schemeClr val="bg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69305" y="3055511"/>
            <a:ext cx="548951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effectLst/>
                <a:latin typeface="+mj-lt"/>
              </a:rPr>
              <a:t>A cinema application that allows the user to book a movie and choose from the menu provided by the movie theater. </a:t>
            </a:r>
            <a:endParaRPr lang="id-ID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469304" y="4016064"/>
            <a:ext cx="1441445" cy="406169"/>
            <a:chOff x="6416299" y="1532825"/>
            <a:chExt cx="1935237" cy="605941"/>
          </a:xfrm>
        </p:grpSpPr>
        <p:sp>
          <p:nvSpPr>
            <p:cNvPr id="24" name="Rounded Rectangle 23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b="1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id-ID" sz="1600" b="1" dirty="0">
                  <a:solidFill>
                    <a:schemeClr val="bg1"/>
                  </a:solidFill>
                </a:rPr>
                <a:t>Resume</a:t>
              </a:r>
            </a:p>
          </p:txBody>
        </p:sp>
        <p:sp>
          <p:nvSpPr>
            <p:cNvPr id="26" name="Isosceles Triangle 25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179190" y="4016064"/>
            <a:ext cx="1441445" cy="406169"/>
            <a:chOff x="2211540" y="4472363"/>
            <a:chExt cx="1441445" cy="406169"/>
          </a:xfrm>
        </p:grpSpPr>
        <p:grpSp>
          <p:nvGrpSpPr>
            <p:cNvPr id="28" name="Group 27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29" name="Rounded Rectangle 28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id-ID" b="1" dirty="0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id-ID" sz="1600" b="1" dirty="0">
                    <a:solidFill>
                      <a:schemeClr val="bg1"/>
                    </a:solidFill>
                  </a:rPr>
                  <a:t>My List</a:t>
                </a:r>
              </a:p>
            </p:txBody>
          </p:sp>
        </p:grpSp>
        <p:sp>
          <p:nvSpPr>
            <p:cNvPr id="32" name="Rectangle 31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id-ID" sz="2000" b="1" dirty="0">
                  <a:solidFill>
                    <a:schemeClr val="bg1"/>
                  </a:solidFill>
                </a:rPr>
                <a:t>+</a:t>
              </a:r>
            </a:p>
          </p:txBody>
        </p:sp>
      </p:grpSp>
      <p:sp>
        <p:nvSpPr>
          <p:cNvPr id="37" name="Rectangle 36"/>
          <p:cNvSpPr/>
          <p:nvPr/>
        </p:nvSpPr>
        <p:spPr>
          <a:xfrm>
            <a:off x="0" y="5008093"/>
            <a:ext cx="12192000" cy="1865297"/>
          </a:xfrm>
          <a:prstGeom prst="rect">
            <a:avLst/>
          </a:prstGeom>
          <a:solidFill>
            <a:schemeClr val="bg1">
              <a:lumMod val="85000"/>
              <a:alpha val="29000"/>
            </a:schemeClr>
          </a:solidFill>
          <a:ln>
            <a:noFill/>
          </a:ln>
          <a:effectLst>
            <a:outerShdw blurRad="444500" dist="50800" dir="16200000" rotWithShape="0">
              <a:prstClr val="black">
                <a:alpha val="8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22" b="12322"/>
          <a:stretch/>
        </p:blipFill>
        <p:spPr>
          <a:xfrm>
            <a:off x="1741952" y="4999726"/>
            <a:ext cx="1379337" cy="1849907"/>
          </a:xfrm>
          <a:prstGeom prst="rect">
            <a:avLst/>
          </a:prstGeom>
          <a:ln w="15875">
            <a:noFill/>
          </a:ln>
          <a:effectLst/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1" b="12131"/>
          <a:stretch/>
        </p:blipFill>
        <p:spPr>
          <a:xfrm>
            <a:off x="6599450" y="5001070"/>
            <a:ext cx="1383879" cy="1863951"/>
          </a:xfrm>
          <a:prstGeom prst="rect">
            <a:avLst/>
          </a:prstGeom>
          <a:ln w="22225">
            <a:noFill/>
          </a:ln>
          <a:effectLst/>
        </p:spPr>
      </p:pic>
      <p:sp>
        <p:nvSpPr>
          <p:cNvPr id="41" name="TextBox 40"/>
          <p:cNvSpPr txBox="1"/>
          <p:nvPr/>
        </p:nvSpPr>
        <p:spPr>
          <a:xfrm>
            <a:off x="2746880" y="5918930"/>
            <a:ext cx="3387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The UML of the project </a:t>
            </a:r>
            <a:endParaRPr lang="id-ID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579381" y="5947762"/>
            <a:ext cx="3167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Pictures of the Output</a:t>
            </a:r>
            <a:endParaRPr lang="id-ID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989618" y="373072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875046" y="373072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New Release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433137" y="380264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DVD</a:t>
            </a:r>
          </a:p>
        </p:txBody>
      </p:sp>
      <p:grpSp>
        <p:nvGrpSpPr>
          <p:cNvPr id="59" name="Group 58"/>
          <p:cNvGrpSpPr/>
          <p:nvPr/>
        </p:nvGrpSpPr>
        <p:grpSpPr>
          <a:xfrm>
            <a:off x="9050312" y="323632"/>
            <a:ext cx="950461" cy="381030"/>
            <a:chOff x="9050312" y="396784"/>
            <a:chExt cx="950461" cy="381030"/>
          </a:xfrm>
        </p:grpSpPr>
        <p:sp>
          <p:nvSpPr>
            <p:cNvPr id="60" name="TextBox 59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</a:rPr>
                <a:t>Search</a:t>
              </a:r>
            </a:p>
          </p:txBody>
        </p:sp>
        <p:grpSp>
          <p:nvGrpSpPr>
            <p:cNvPr id="61" name="Group 60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62" name="Oval 61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63" name="Rounded Rectangle 62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64" name="Group 63"/>
          <p:cNvGrpSpPr/>
          <p:nvPr/>
        </p:nvGrpSpPr>
        <p:grpSpPr>
          <a:xfrm>
            <a:off x="10472230" y="323632"/>
            <a:ext cx="1112639" cy="369332"/>
            <a:chOff x="10346772" y="396784"/>
            <a:chExt cx="1112639" cy="369332"/>
          </a:xfrm>
        </p:grpSpPr>
        <p:sp>
          <p:nvSpPr>
            <p:cNvPr id="65" name="TextBox 64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Group 5</a:t>
              </a:r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66" name="Isosceles Triangle 65"/>
            <p:cNvSpPr/>
            <p:nvPr/>
          </p:nvSpPr>
          <p:spPr>
            <a:xfrm flipV="1">
              <a:off x="11289146" y="535451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-10781" y="4641807"/>
            <a:ext cx="1268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OVERVIEW:</a:t>
            </a:r>
          </a:p>
        </p:txBody>
      </p:sp>
    </p:spTree>
    <p:extLst>
      <p:ext uri="{BB962C8B-B14F-4D97-AF65-F5344CB8AC3E}">
        <p14:creationId xmlns:p14="http://schemas.microsoft.com/office/powerpoint/2010/main" val="3032420195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73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3000">
                <a:schemeClr val="tx1">
                  <a:lumMod val="95000"/>
                  <a:lumOff val="5000"/>
                  <a:alpha val="24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1" name="Group 10"/>
          <p:cNvGrpSpPr/>
          <p:nvPr/>
        </p:nvGrpSpPr>
        <p:grpSpPr>
          <a:xfrm>
            <a:off x="686041" y="4042756"/>
            <a:ext cx="1279757" cy="443997"/>
            <a:chOff x="2868909" y="1505802"/>
            <a:chExt cx="2489200" cy="863600"/>
          </a:xfrm>
        </p:grpSpPr>
        <p:sp>
          <p:nvSpPr>
            <p:cNvPr id="9" name="Rounded Rectangle 8"/>
            <p:cNvSpPr/>
            <p:nvPr/>
          </p:nvSpPr>
          <p:spPr>
            <a:xfrm>
              <a:off x="2868909" y="1505802"/>
              <a:ext cx="2489200" cy="863600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060894" y="1586905"/>
              <a:ext cx="2105228" cy="7183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b="1" dirty="0">
                  <a:solidFill>
                    <a:schemeClr val="bg1"/>
                  </a:solidFill>
                  <a:latin typeface="+mj-lt"/>
                  <a:ea typeface="Champagne &amp; Limousines" panose="020B0502020202020204" pitchFamily="34" charset="0"/>
                </a:rPr>
                <a:t>SIGN OUT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73165" y="1757266"/>
            <a:ext cx="41360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See you on </a:t>
            </a:r>
          </a:p>
          <a:p>
            <a:r>
              <a:rPr lang="id-ID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next </a:t>
            </a:r>
            <a:r>
              <a:rPr lang="en-US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report</a:t>
            </a:r>
            <a:r>
              <a:rPr lang="id-ID" sz="5400" b="1" dirty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53375" y="3511592"/>
            <a:ext cx="45047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Thank</a:t>
            </a:r>
            <a:r>
              <a:rPr lang="id-ID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’s </a:t>
            </a:r>
            <a:r>
              <a:rPr lang="en-US" sz="2000" dirty="0">
                <a:solidFill>
                  <a:schemeClr val="bg1"/>
                </a:solidFill>
                <a:latin typeface="Century Gothic" panose="020B0502020202020204" pitchFamily="34" charset="0"/>
              </a:rPr>
              <a:t>for your time and attention</a:t>
            </a:r>
            <a:endParaRPr lang="id-ID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51232" y="340675"/>
            <a:ext cx="1082321" cy="390026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r>
              <a:rPr lang="en-US" sz="3600" b="1" dirty="0" err="1">
                <a:solidFill>
                  <a:schemeClr val="bg1"/>
                </a:solidFill>
                <a:latin typeface="Bebas Neue" panose="020B0606020202050201" pitchFamily="34" charset="0"/>
              </a:rPr>
              <a:t>voxcienma</a:t>
            </a:r>
            <a:endParaRPr lang="id-ID" sz="36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982224" y="35202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867652" y="35202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New Release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425743" y="35921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DVD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9042918" y="302584"/>
            <a:ext cx="950461" cy="381030"/>
            <a:chOff x="9050312" y="396784"/>
            <a:chExt cx="950461" cy="381030"/>
          </a:xfrm>
        </p:grpSpPr>
        <p:sp>
          <p:nvSpPr>
            <p:cNvPr id="46" name="TextBox 45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</a:rPr>
                <a:t>Search</a:t>
              </a:r>
            </a:p>
          </p:txBody>
        </p:sp>
        <p:grpSp>
          <p:nvGrpSpPr>
            <p:cNvPr id="47" name="Group 46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9" name="Rounded Rectangle 48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50" name="Group 49"/>
          <p:cNvGrpSpPr/>
          <p:nvPr/>
        </p:nvGrpSpPr>
        <p:grpSpPr>
          <a:xfrm>
            <a:off x="10339378" y="302584"/>
            <a:ext cx="1080419" cy="369332"/>
            <a:chOff x="10346772" y="396784"/>
            <a:chExt cx="1080419" cy="369332"/>
          </a:xfrm>
        </p:grpSpPr>
        <p:sp>
          <p:nvSpPr>
            <p:cNvPr id="51" name="TextBox 50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Group 5</a:t>
              </a:r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52" name="Isosceles Triangle 51"/>
            <p:cNvSpPr/>
            <p:nvPr/>
          </p:nvSpPr>
          <p:spPr>
            <a:xfrm flipV="1">
              <a:off x="11256926" y="517159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143198090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ambar background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t="8393" r="16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108"/>
            <a:ext cx="12192000" cy="6858000"/>
          </a:xfrm>
          <a:prstGeom prst="rect">
            <a:avLst/>
          </a:prstGeom>
          <a:gradFill flip="none" rotWithShape="1">
            <a:gsLst>
              <a:gs pos="13000">
                <a:schemeClr val="tx1">
                  <a:lumMod val="75000"/>
                  <a:lumOff val="25000"/>
                  <a:alpha val="34000"/>
                </a:schemeClr>
              </a:gs>
              <a:gs pos="85000">
                <a:schemeClr val="tx1">
                  <a:lumMod val="95000"/>
                  <a:lumOff val="5000"/>
                  <a:alpha val="7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TextBox 36"/>
          <p:cNvSpPr txBox="1"/>
          <p:nvPr/>
        </p:nvSpPr>
        <p:spPr>
          <a:xfrm>
            <a:off x="1989618" y="373072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875046" y="373072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New Release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433137" y="380264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DVD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9050312" y="323632"/>
            <a:ext cx="950461" cy="381030"/>
            <a:chOff x="9050312" y="396784"/>
            <a:chExt cx="950461" cy="381030"/>
          </a:xfrm>
        </p:grpSpPr>
        <p:sp>
          <p:nvSpPr>
            <p:cNvPr id="42" name="TextBox 41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</a:rPr>
                <a:t>Search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60" name="Rounded Rectangle 59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10339857" y="340193"/>
            <a:ext cx="1172467" cy="369332"/>
            <a:chOff x="10346772" y="396784"/>
            <a:chExt cx="1172467" cy="369332"/>
          </a:xfrm>
        </p:grpSpPr>
        <p:sp>
          <p:nvSpPr>
            <p:cNvPr id="63" name="TextBox 62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Group 5</a:t>
              </a:r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64" name="Isosceles Triangle 63"/>
            <p:cNvSpPr/>
            <p:nvPr/>
          </p:nvSpPr>
          <p:spPr>
            <a:xfrm flipV="1">
              <a:off x="11348974" y="508060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06510" y="242444"/>
            <a:ext cx="1221507" cy="440183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r>
              <a:rPr lang="en-US" sz="3600" b="1" dirty="0" err="1">
                <a:solidFill>
                  <a:schemeClr val="bg1"/>
                </a:solidFill>
                <a:latin typeface="Bebas Neue" panose="020B0606020202050201" pitchFamily="34" charset="0"/>
              </a:rPr>
              <a:t>voxcinema</a:t>
            </a:r>
            <a:endParaRPr lang="id-ID" sz="36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725546" y="80467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0" y="793929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60704" y="804673"/>
            <a:ext cx="2304288" cy="1847088"/>
          </a:xfrm>
          <a:prstGeom prst="rect">
            <a:avLst/>
          </a:prstGeom>
          <a:gradFill flip="none" rotWithShape="1">
            <a:gsLst>
              <a:gs pos="0">
                <a:srgbClr val="FF6600">
                  <a:alpha val="50000"/>
                </a:srgbClr>
              </a:gs>
              <a:gs pos="67000">
                <a:srgbClr val="F600F6">
                  <a:alpha val="50000"/>
                </a:srgbClr>
              </a:gs>
              <a:gs pos="41000">
                <a:srgbClr val="FF6699">
                  <a:alpha val="50000"/>
                </a:srgbClr>
              </a:gs>
              <a:gs pos="91000">
                <a:srgbClr val="CC00CC">
                  <a:alpha val="5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/>
          <p:cNvSpPr txBox="1"/>
          <p:nvPr/>
        </p:nvSpPr>
        <p:spPr>
          <a:xfrm>
            <a:off x="1279399" y="1470373"/>
            <a:ext cx="682590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The purpose of the project </a:t>
            </a:r>
            <a:endParaRPr lang="id-ID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  <a:p>
            <a:endParaRPr lang="id-ID" sz="4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>
            <a:off x="11455569" y="82006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1466455" y="3413609"/>
            <a:ext cx="725546" cy="1144449"/>
            <a:chOff x="11466455" y="3413609"/>
            <a:chExt cx="725546" cy="1144449"/>
          </a:xfrm>
        </p:grpSpPr>
        <p:sp>
          <p:nvSpPr>
            <p:cNvPr id="54" name="Rectangle 53"/>
            <p:cNvSpPr/>
            <p:nvPr/>
          </p:nvSpPr>
          <p:spPr>
            <a:xfrm>
              <a:off x="11466455" y="3413609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Chevron 6">
              <a:hlinkClick r:id="" action="ppaction://hlinkshowjump?jump=nextslide"/>
            </p:cNvPr>
            <p:cNvSpPr/>
            <p:nvPr/>
          </p:nvSpPr>
          <p:spPr>
            <a:xfrm>
              <a:off x="11697946" y="3640268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0" y="3413610"/>
            <a:ext cx="725546" cy="1144449"/>
            <a:chOff x="0" y="3413610"/>
            <a:chExt cx="725546" cy="1144449"/>
          </a:xfrm>
        </p:grpSpPr>
        <p:sp>
          <p:nvSpPr>
            <p:cNvPr id="52" name="Rectangle 51"/>
            <p:cNvSpPr/>
            <p:nvPr/>
          </p:nvSpPr>
          <p:spPr>
            <a:xfrm>
              <a:off x="0" y="3413610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5" name="Chevron 54">
              <a:hlinkClick r:id="" action="ppaction://hlinkshowjump?jump=previousslide"/>
            </p:cNvPr>
            <p:cNvSpPr/>
            <p:nvPr/>
          </p:nvSpPr>
          <p:spPr>
            <a:xfrm flipH="1">
              <a:off x="179988" y="3640267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8" name="Rectangle 7"/>
          <p:cNvSpPr/>
          <p:nvPr/>
        </p:nvSpPr>
        <p:spPr>
          <a:xfrm>
            <a:off x="3225291" y="263870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Every project have a purpose and we had a lot in mind while creating this application so here's a few points that we focused on to be the main purpose for the application </a:t>
            </a:r>
            <a:endParaRPr lang="id-ID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049533" y="6244541"/>
            <a:ext cx="2011910" cy="171552"/>
            <a:chOff x="7426143" y="6449039"/>
            <a:chExt cx="2011910" cy="171552"/>
          </a:xfrm>
        </p:grpSpPr>
        <p:sp>
          <p:nvSpPr>
            <p:cNvPr id="9" name="Oval 8"/>
            <p:cNvSpPr/>
            <p:nvPr/>
          </p:nvSpPr>
          <p:spPr>
            <a:xfrm>
              <a:off x="7426143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6" name="Oval 55"/>
            <p:cNvSpPr/>
            <p:nvPr/>
          </p:nvSpPr>
          <p:spPr>
            <a:xfrm>
              <a:off x="7850564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7" name="Oval 56"/>
            <p:cNvSpPr/>
            <p:nvPr/>
          </p:nvSpPr>
          <p:spPr>
            <a:xfrm>
              <a:off x="8336977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8" name="Oval 57"/>
            <p:cNvSpPr/>
            <p:nvPr/>
          </p:nvSpPr>
          <p:spPr>
            <a:xfrm>
              <a:off x="8838888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1" name="Oval 60"/>
            <p:cNvSpPr/>
            <p:nvPr/>
          </p:nvSpPr>
          <p:spPr>
            <a:xfrm>
              <a:off x="9278807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0" name="Rectangle 9"/>
          <p:cNvSpPr/>
          <p:nvPr/>
        </p:nvSpPr>
        <p:spPr>
          <a:xfrm>
            <a:off x="10275078" y="5672727"/>
            <a:ext cx="104708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6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792473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" t="5334" r="482" b="16267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58768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r>
              <a:rPr lang="en-US" sz="3600" b="1" dirty="0" err="1">
                <a:solidFill>
                  <a:schemeClr val="bg1"/>
                </a:solidFill>
                <a:latin typeface="Bebas Neue" panose="020B0606020202050201" pitchFamily="34" charset="0"/>
              </a:rPr>
              <a:t>voxcinema</a:t>
            </a:r>
            <a:endParaRPr lang="id-ID" sz="36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52512" y="1713015"/>
            <a:ext cx="46121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Century Gothic" panose="020B0502020202020204" pitchFamily="34" charset="0"/>
              </a:rPr>
              <a:t>Point 1 : facility</a:t>
            </a:r>
            <a:endParaRPr lang="id-ID" sz="48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81087" y="39171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Facilitate the user's entertainment using technology</a:t>
            </a:r>
            <a:endParaRPr lang="id-ID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 b="1" dirty="0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id-ID" sz="1600" b="1" dirty="0">
                  <a:solidFill>
                    <a:schemeClr val="bg1"/>
                  </a:solidFill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id-ID" b="1" dirty="0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r"/>
                <a:r>
                  <a:rPr lang="id-ID" sz="1600" b="1" dirty="0">
                    <a:solidFill>
                      <a:schemeClr val="bg1"/>
                    </a:solidFill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id-ID" sz="2000" b="1" dirty="0">
                  <a:solidFill>
                    <a:schemeClr val="bg1"/>
                  </a:solidFill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44051" y="1421607"/>
            <a:ext cx="35012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The purpose of the project </a:t>
            </a:r>
            <a:endParaRPr lang="id-ID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  <a:p>
            <a:endParaRPr lang="id-ID" sz="2000" dirty="0">
              <a:solidFill>
                <a:schemeClr val="bg1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81087" y="3391229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dirty="0">
                <a:solidFill>
                  <a:schemeClr val="bg1">
                    <a:lumMod val="65000"/>
                  </a:schemeClr>
                </a:solidFill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Group 5</a:t>
              </a:r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149497878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" t="5334" r="482" b="16267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58768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52512" y="1713015"/>
            <a:ext cx="58063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Point 2 : Minimizing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11656" y="386828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Reducing crowding at the cinema entrance by providing reservations through the app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44051" y="1421607"/>
            <a:ext cx="35012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purpose of the project 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81087" y="3391229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7255137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0" t="5334" r="482" b="16267"/>
          <a:stretch/>
        </p:blipFill>
        <p:spPr>
          <a:xfrm>
            <a:off x="5943600" y="0"/>
            <a:ext cx="62484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858768" y="0"/>
            <a:ext cx="8357316" cy="6858000"/>
          </a:xfrm>
          <a:prstGeom prst="rect">
            <a:avLst/>
          </a:prstGeom>
          <a:gradFill flip="none" rotWithShape="1">
            <a:gsLst>
              <a:gs pos="24000">
                <a:srgbClr val="000000"/>
              </a:gs>
              <a:gs pos="0">
                <a:schemeClr val="tx1"/>
              </a:gs>
              <a:gs pos="72000">
                <a:schemeClr val="tx1">
                  <a:alpha val="32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12192000" cy="749596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>
            <a:outerShdw blurRad="304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48481" y="185354"/>
            <a:ext cx="1359582" cy="489940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Bebas Neue" panose="020B0606020202050201" pitchFamily="34" charset="0"/>
                <a:ea typeface="+mn-ea"/>
                <a:cs typeface="+mn-cs"/>
              </a:rPr>
              <a:t>voxcinema</a:t>
            </a:r>
            <a:endParaRPr kumimoji="0" lang="id-ID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ebas Neue" panose="020B0606020202050201" pitchFamily="34" charset="0"/>
              <a:ea typeface="+mn-ea"/>
              <a:cs typeface="+mn-c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52512" y="1713015"/>
            <a:ext cx="7369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Point </a:t>
            </a:r>
            <a:r>
              <a:rPr kumimoji="0" lang="ar-SA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3</a:t>
            </a: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: Provide comfort</a:t>
            </a:r>
            <a:endParaRPr kumimoji="0" lang="id-ID" sz="4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11656" y="386828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Providing comfort and increase of privacy for the users  </a:t>
            </a: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333276" y="5671548"/>
            <a:ext cx="1441445" cy="406169"/>
            <a:chOff x="6416299" y="1532825"/>
            <a:chExt cx="1935237" cy="605941"/>
          </a:xfrm>
        </p:grpSpPr>
        <p:sp>
          <p:nvSpPr>
            <p:cNvPr id="71" name="Rounded Rectangle 70"/>
            <p:cNvSpPr/>
            <p:nvPr/>
          </p:nvSpPr>
          <p:spPr>
            <a:xfrm>
              <a:off x="6416299" y="1532825"/>
              <a:ext cx="1935237" cy="605941"/>
            </a:xfrm>
            <a:prstGeom prst="roundRect">
              <a:avLst>
                <a:gd name="adj" fmla="val 41046"/>
              </a:avLst>
            </a:prstGeom>
            <a:solidFill>
              <a:srgbClr val="C000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968528" y="1582283"/>
              <a:ext cx="1156387" cy="5050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Resume</a:t>
              </a:r>
            </a:p>
          </p:txBody>
        </p:sp>
        <p:sp>
          <p:nvSpPr>
            <p:cNvPr id="73" name="Isosceles Triangle 72"/>
            <p:cNvSpPr/>
            <p:nvPr/>
          </p:nvSpPr>
          <p:spPr>
            <a:xfrm rot="5400000">
              <a:off x="6761353" y="1743893"/>
              <a:ext cx="222521" cy="19182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043162" y="5671548"/>
            <a:ext cx="1441445" cy="406169"/>
            <a:chOff x="2211540" y="4472363"/>
            <a:chExt cx="1441445" cy="406169"/>
          </a:xfrm>
        </p:grpSpPr>
        <p:grpSp>
          <p:nvGrpSpPr>
            <p:cNvPr id="75" name="Group 74"/>
            <p:cNvGrpSpPr/>
            <p:nvPr/>
          </p:nvGrpSpPr>
          <p:grpSpPr>
            <a:xfrm>
              <a:off x="2211540" y="4472363"/>
              <a:ext cx="1441445" cy="406169"/>
              <a:chOff x="6416299" y="1532825"/>
              <a:chExt cx="1935237" cy="605941"/>
            </a:xfrm>
          </p:grpSpPr>
          <p:sp>
            <p:nvSpPr>
              <p:cNvPr id="77" name="Rounded Rectangle 76"/>
              <p:cNvSpPr/>
              <p:nvPr/>
            </p:nvSpPr>
            <p:spPr>
              <a:xfrm>
                <a:off x="6416299" y="1532825"/>
                <a:ext cx="1935237" cy="605941"/>
              </a:xfrm>
              <a:prstGeom prst="roundRect">
                <a:avLst>
                  <a:gd name="adj" fmla="val 41046"/>
                </a:avLst>
              </a:prstGeom>
              <a:solidFill>
                <a:schemeClr val="bg1">
                  <a:alpha val="30000"/>
                </a:schemeClr>
              </a:solidFill>
              <a:ln w="158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967522" y="1582283"/>
                <a:ext cx="1066945" cy="5050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d-ID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My List</a:t>
                </a:r>
              </a:p>
            </p:txBody>
          </p:sp>
        </p:grpSp>
        <p:sp>
          <p:nvSpPr>
            <p:cNvPr id="76" name="Rectangle 75"/>
            <p:cNvSpPr/>
            <p:nvPr/>
          </p:nvSpPr>
          <p:spPr>
            <a:xfrm>
              <a:off x="2384358" y="4474737"/>
              <a:ext cx="31290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+</a:t>
              </a:r>
            </a:p>
          </p:txBody>
        </p:sp>
      </p:grpSp>
      <p:sp>
        <p:nvSpPr>
          <p:cNvPr id="79" name="TextBox 78"/>
          <p:cNvSpPr txBox="1"/>
          <p:nvPr/>
        </p:nvSpPr>
        <p:spPr>
          <a:xfrm>
            <a:off x="344051" y="1421607"/>
            <a:ext cx="35012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The purpose of the project 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281087" y="3391229"/>
            <a:ext cx="1572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Explanation 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82224" y="23479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Home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67652" y="23479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New Release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425743" y="24198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DVD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9042918" y="185354"/>
            <a:ext cx="950461" cy="381030"/>
            <a:chOff x="9050312" y="396784"/>
            <a:chExt cx="950461" cy="381030"/>
          </a:xfrm>
        </p:grpSpPr>
        <p:sp>
          <p:nvSpPr>
            <p:cNvPr id="44" name="TextBox 43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Search</a:t>
              </a:r>
            </a:p>
          </p:txBody>
        </p:sp>
        <p:grpSp>
          <p:nvGrpSpPr>
            <p:cNvPr id="45" name="Group 44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46" name="Oval 45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10339378" y="185354"/>
            <a:ext cx="1046413" cy="369332"/>
            <a:chOff x="10346772" y="396784"/>
            <a:chExt cx="1046413" cy="369332"/>
          </a:xfrm>
        </p:grpSpPr>
        <p:sp>
          <p:nvSpPr>
            <p:cNvPr id="49" name="TextBox 48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Group 5</a:t>
              </a:r>
              <a:endParaRPr kumimoji="0" lang="id-ID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Isosceles Triangle 49"/>
            <p:cNvSpPr/>
            <p:nvPr/>
          </p:nvSpPr>
          <p:spPr>
            <a:xfrm flipV="1">
              <a:off x="11222920" y="516577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3889352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32"/>
          <p:cNvSpPr txBox="1"/>
          <p:nvPr/>
        </p:nvSpPr>
        <p:spPr>
          <a:xfrm>
            <a:off x="451232" y="340675"/>
            <a:ext cx="1082321" cy="390026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r>
              <a:rPr lang="en-US" sz="3600" b="1" dirty="0" err="1">
                <a:solidFill>
                  <a:schemeClr val="bg1"/>
                </a:solidFill>
                <a:latin typeface="Bebas Neue" panose="020B0606020202050201" pitchFamily="34" charset="0"/>
              </a:rPr>
              <a:t>voxcinema</a:t>
            </a:r>
            <a:endParaRPr lang="id-ID" sz="36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48481" y="1024128"/>
            <a:ext cx="11693583" cy="543153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5" name="Group 54"/>
          <p:cNvGrpSpPr/>
          <p:nvPr/>
        </p:nvGrpSpPr>
        <p:grpSpPr>
          <a:xfrm>
            <a:off x="508288" y="2309015"/>
            <a:ext cx="5347080" cy="738676"/>
            <a:chOff x="508288" y="2309015"/>
            <a:chExt cx="5347080" cy="738676"/>
          </a:xfrm>
        </p:grpSpPr>
        <p:grpSp>
          <p:nvGrpSpPr>
            <p:cNvPr id="51" name="Group 50"/>
            <p:cNvGrpSpPr/>
            <p:nvPr/>
          </p:nvGrpSpPr>
          <p:grpSpPr>
            <a:xfrm>
              <a:off x="508288" y="2309015"/>
              <a:ext cx="5347080" cy="738676"/>
              <a:chOff x="508288" y="2309015"/>
              <a:chExt cx="5347080" cy="738676"/>
            </a:xfrm>
            <a:effectLst>
              <a:outerShdw blurRad="114300" dist="38100" dir="2700000" sx="101000" sy="101000" algn="tl" rotWithShape="0">
                <a:prstClr val="black">
                  <a:alpha val="67000"/>
                </a:prstClr>
              </a:outerShdw>
            </a:effectLst>
          </p:grpSpPr>
          <p:sp>
            <p:nvSpPr>
              <p:cNvPr id="50" name="Rounded Rectangle 49"/>
              <p:cNvSpPr/>
              <p:nvPr/>
            </p:nvSpPr>
            <p:spPr>
              <a:xfrm>
                <a:off x="508288" y="2309015"/>
                <a:ext cx="5347080" cy="580748"/>
              </a:xfrm>
              <a:prstGeom prst="roundRect">
                <a:avLst>
                  <a:gd name="adj" fmla="val 47052"/>
                </a:avLst>
              </a:prstGeom>
              <a:solidFill>
                <a:schemeClr val="tx1">
                  <a:lumMod val="65000"/>
                  <a:lumOff val="35000"/>
                  <a:alpha val="6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b="1">
                  <a:latin typeface="+mj-lt"/>
                </a:endParaRP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820931" y="2401360"/>
                <a:ext cx="1846980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b="1" dirty="0">
                    <a:solidFill>
                      <a:schemeClr val="bg1"/>
                    </a:solidFill>
                    <a:latin typeface="Century Gothic" panose="020B0502020202020204" pitchFamily="34" charset="0"/>
                  </a:rPr>
                  <a:t>Point 1 : facility</a:t>
                </a:r>
                <a:endParaRPr lang="id-ID" sz="1800" b="1" dirty="0">
                  <a:solidFill>
                    <a:schemeClr val="bg1"/>
                  </a:solidFill>
                  <a:latin typeface="Century Gothic" panose="020B0502020202020204" pitchFamily="34" charset="0"/>
                </a:endParaRPr>
              </a:p>
              <a:p>
                <a:endParaRPr lang="id-ID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sp>
          <p:nvSpPr>
            <p:cNvPr id="102" name="Cross 101"/>
            <p:cNvSpPr/>
            <p:nvPr/>
          </p:nvSpPr>
          <p:spPr>
            <a:xfrm>
              <a:off x="5364003" y="2483485"/>
              <a:ext cx="207238" cy="207238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77986" y="3334375"/>
            <a:ext cx="5347080" cy="580748"/>
            <a:chOff x="477986" y="3029577"/>
            <a:chExt cx="5347080" cy="580748"/>
          </a:xfrm>
        </p:grpSpPr>
        <p:grpSp>
          <p:nvGrpSpPr>
            <p:cNvPr id="93" name="Group 92"/>
            <p:cNvGrpSpPr/>
            <p:nvPr/>
          </p:nvGrpSpPr>
          <p:grpSpPr>
            <a:xfrm>
              <a:off x="477986" y="3029577"/>
              <a:ext cx="5347080" cy="580748"/>
              <a:chOff x="508288" y="2309015"/>
              <a:chExt cx="5347080" cy="580748"/>
            </a:xfrm>
            <a:effectLst>
              <a:outerShdw blurRad="114300" dist="38100" dir="2700000" sx="101000" sy="101000" algn="tl" rotWithShape="0">
                <a:prstClr val="black">
                  <a:alpha val="67000"/>
                </a:prstClr>
              </a:outerShdw>
            </a:effectLst>
          </p:grpSpPr>
          <p:sp>
            <p:nvSpPr>
              <p:cNvPr id="94" name="Rounded Rectangle 93"/>
              <p:cNvSpPr/>
              <p:nvPr/>
            </p:nvSpPr>
            <p:spPr>
              <a:xfrm>
                <a:off x="508288" y="2309015"/>
                <a:ext cx="5347080" cy="580748"/>
              </a:xfrm>
              <a:prstGeom prst="roundRect">
                <a:avLst>
                  <a:gd name="adj" fmla="val 47052"/>
                </a:avLst>
              </a:prstGeom>
              <a:solidFill>
                <a:schemeClr val="tx1">
                  <a:lumMod val="65000"/>
                  <a:lumOff val="35000"/>
                  <a:alpha val="6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b="1">
                  <a:latin typeface="+mj-lt"/>
                </a:endParaRPr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820931" y="2401360"/>
                <a:ext cx="229421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entury Gothic" panose="020B0502020202020204" pitchFamily="34" charset="0"/>
                    <a:ea typeface="+mn-ea"/>
                    <a:cs typeface="+mn-cs"/>
                  </a:rPr>
                  <a:t>Point 2 : Minimizing</a:t>
                </a:r>
                <a:endParaRPr kumimoji="0" lang="id-ID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endParaRPr>
              </a:p>
            </p:txBody>
          </p:sp>
        </p:grpSp>
        <p:sp>
          <p:nvSpPr>
            <p:cNvPr id="103" name="Cross 102"/>
            <p:cNvSpPr/>
            <p:nvPr/>
          </p:nvSpPr>
          <p:spPr>
            <a:xfrm>
              <a:off x="5364003" y="3214532"/>
              <a:ext cx="207238" cy="207238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508288" y="4462588"/>
            <a:ext cx="5347080" cy="580748"/>
            <a:chOff x="508288" y="3788824"/>
            <a:chExt cx="5347080" cy="580748"/>
          </a:xfrm>
        </p:grpSpPr>
        <p:grpSp>
          <p:nvGrpSpPr>
            <p:cNvPr id="96" name="Group 95"/>
            <p:cNvGrpSpPr/>
            <p:nvPr/>
          </p:nvGrpSpPr>
          <p:grpSpPr>
            <a:xfrm>
              <a:off x="508288" y="3788824"/>
              <a:ext cx="5347080" cy="580748"/>
              <a:chOff x="508288" y="2309015"/>
              <a:chExt cx="5347080" cy="580748"/>
            </a:xfrm>
            <a:effectLst>
              <a:outerShdw blurRad="114300" dist="38100" dir="2700000" sx="101000" sy="101000" algn="tl" rotWithShape="0">
                <a:prstClr val="black">
                  <a:alpha val="67000"/>
                </a:prstClr>
              </a:outerShdw>
            </a:effectLst>
          </p:grpSpPr>
          <p:sp>
            <p:nvSpPr>
              <p:cNvPr id="97" name="Rounded Rectangle 96"/>
              <p:cNvSpPr/>
              <p:nvPr/>
            </p:nvSpPr>
            <p:spPr>
              <a:xfrm>
                <a:off x="508288" y="2309015"/>
                <a:ext cx="5347080" cy="580748"/>
              </a:xfrm>
              <a:prstGeom prst="roundRect">
                <a:avLst>
                  <a:gd name="adj" fmla="val 47052"/>
                </a:avLst>
              </a:prstGeom>
              <a:solidFill>
                <a:schemeClr val="tx1">
                  <a:lumMod val="65000"/>
                  <a:lumOff val="35000"/>
                  <a:alpha val="6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b="1">
                  <a:latin typeface="+mj-lt"/>
                </a:endParaRP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820931" y="2401360"/>
                <a:ext cx="18473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id-ID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sp>
          <p:nvSpPr>
            <p:cNvPr id="104" name="Cross 103"/>
            <p:cNvSpPr/>
            <p:nvPr/>
          </p:nvSpPr>
          <p:spPr>
            <a:xfrm>
              <a:off x="5364003" y="3970220"/>
              <a:ext cx="207238" cy="207238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08288" y="5849382"/>
            <a:ext cx="11173968" cy="457200"/>
            <a:chOff x="508288" y="5715000"/>
            <a:chExt cx="11173968" cy="457200"/>
          </a:xfrm>
        </p:grpSpPr>
        <p:sp>
          <p:nvSpPr>
            <p:cNvPr id="7" name="Rounded Rectangle 6"/>
            <p:cNvSpPr/>
            <p:nvPr/>
          </p:nvSpPr>
          <p:spPr>
            <a:xfrm>
              <a:off x="508288" y="5715000"/>
              <a:ext cx="11173968" cy="457200"/>
            </a:xfrm>
            <a:prstGeom prst="roundRect">
              <a:avLst>
                <a:gd name="adj" fmla="val 50000"/>
              </a:avLst>
            </a:prstGeom>
            <a:solidFill>
              <a:srgbClr val="181717">
                <a:alpha val="7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1447800" y="5943600"/>
              <a:ext cx="9124950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1447800" y="5943600"/>
              <a:ext cx="2813779" cy="0"/>
            </a:xfrm>
            <a:prstGeom prst="line">
              <a:avLst/>
            </a:prstGeom>
            <a:ln w="47625">
              <a:solidFill>
                <a:srgbClr val="A8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Oval 5"/>
            <p:cNvSpPr/>
            <p:nvPr/>
          </p:nvSpPr>
          <p:spPr>
            <a:xfrm>
              <a:off x="4215859" y="5856732"/>
              <a:ext cx="173736" cy="1737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770654" y="5846189"/>
              <a:ext cx="138260" cy="194821"/>
              <a:chOff x="1058944" y="5338713"/>
              <a:chExt cx="138260" cy="194821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1058944" y="5338713"/>
                <a:ext cx="50277" cy="19482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146927" y="5338713"/>
                <a:ext cx="50277" cy="194821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1043544" y="5797389"/>
              <a:ext cx="287258" cy="277339"/>
              <a:chOff x="1043544" y="5797389"/>
              <a:chExt cx="287258" cy="277339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1059724" y="5797389"/>
                <a:ext cx="237266" cy="277339"/>
                <a:chOff x="1059724" y="5797389"/>
                <a:chExt cx="237266" cy="277339"/>
              </a:xfrm>
            </p:grpSpPr>
            <p:sp>
              <p:nvSpPr>
                <p:cNvPr id="15" name="Oval 14"/>
                <p:cNvSpPr/>
                <p:nvPr/>
              </p:nvSpPr>
              <p:spPr>
                <a:xfrm>
                  <a:off x="1078994" y="5856732"/>
                  <a:ext cx="217996" cy="217996"/>
                </a:xfrm>
                <a:prstGeom prst="ellipse">
                  <a:avLst/>
                </a:prstGeom>
                <a:noFill/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grpSp>
              <p:nvGrpSpPr>
                <p:cNvPr id="17" name="Group 16"/>
                <p:cNvGrpSpPr/>
                <p:nvPr/>
              </p:nvGrpSpPr>
              <p:grpSpPr>
                <a:xfrm>
                  <a:off x="1059724" y="5797389"/>
                  <a:ext cx="118633" cy="213866"/>
                  <a:chOff x="1059724" y="5797389"/>
                  <a:chExt cx="118633" cy="213866"/>
                </a:xfrm>
              </p:grpSpPr>
              <p:sp>
                <p:nvSpPr>
                  <p:cNvPr id="16" name="Rectangle 15"/>
                  <p:cNvSpPr/>
                  <p:nvPr/>
                </p:nvSpPr>
                <p:spPr>
                  <a:xfrm>
                    <a:off x="1059724" y="5904322"/>
                    <a:ext cx="107253" cy="106933"/>
                  </a:xfrm>
                  <a:prstGeom prst="rect">
                    <a:avLst/>
                  </a:prstGeom>
                  <a:solidFill>
                    <a:srgbClr val="18171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/>
                  </a:p>
                </p:txBody>
              </p:sp>
              <p:sp>
                <p:nvSpPr>
                  <p:cNvPr id="48" name="Rectangle 47"/>
                  <p:cNvSpPr/>
                  <p:nvPr/>
                </p:nvSpPr>
                <p:spPr>
                  <a:xfrm>
                    <a:off x="1071104" y="5797389"/>
                    <a:ext cx="107253" cy="106933"/>
                  </a:xfrm>
                  <a:prstGeom prst="rect">
                    <a:avLst/>
                  </a:prstGeom>
                  <a:solidFill>
                    <a:srgbClr val="181717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id-ID"/>
                  </a:p>
                </p:txBody>
              </p:sp>
            </p:grpSp>
            <p:sp>
              <p:nvSpPr>
                <p:cNvPr id="18" name="Isosceles Triangle 17"/>
                <p:cNvSpPr/>
                <p:nvPr/>
              </p:nvSpPr>
              <p:spPr>
                <a:xfrm rot="16200000">
                  <a:off x="1085873" y="5811157"/>
                  <a:ext cx="98694" cy="95874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</p:grpSp>
          <p:sp>
            <p:nvSpPr>
              <p:cNvPr id="20" name="TextBox 19"/>
              <p:cNvSpPr txBox="1"/>
              <p:nvPr/>
            </p:nvSpPr>
            <p:spPr>
              <a:xfrm>
                <a:off x="1043544" y="5856732"/>
                <a:ext cx="28725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d-ID" sz="800" b="1" dirty="0">
                    <a:solidFill>
                      <a:schemeClr val="bg1"/>
                    </a:solidFill>
                  </a:rPr>
                  <a:t>10</a:t>
                </a: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10693490" y="5823675"/>
              <a:ext cx="354584" cy="253916"/>
              <a:chOff x="10492397" y="5823675"/>
              <a:chExt cx="354584" cy="253916"/>
            </a:xfrm>
          </p:grpSpPr>
          <p:sp>
            <p:nvSpPr>
              <p:cNvPr id="23" name="Rounded Rectangle 22"/>
              <p:cNvSpPr/>
              <p:nvPr/>
            </p:nvSpPr>
            <p:spPr>
              <a:xfrm>
                <a:off x="10546186" y="5851123"/>
                <a:ext cx="247007" cy="20629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400" b="1" dirty="0">
                  <a:solidFill>
                    <a:srgbClr val="181717"/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10492397" y="5823675"/>
                <a:ext cx="354584" cy="25391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id-ID" sz="1050" b="1" dirty="0">
                    <a:solidFill>
                      <a:srgbClr val="181717"/>
                    </a:solidFill>
                  </a:rPr>
                  <a:t>HD</a:t>
                </a:r>
              </a:p>
            </p:txBody>
          </p:sp>
        </p:grpSp>
        <p:sp>
          <p:nvSpPr>
            <p:cNvPr id="63" name="Freeform 62"/>
            <p:cNvSpPr/>
            <p:nvPr/>
          </p:nvSpPr>
          <p:spPr>
            <a:xfrm rot="2787375" flipH="1">
              <a:off x="11106484" y="5824993"/>
              <a:ext cx="274376" cy="278921"/>
            </a:xfrm>
            <a:custGeom>
              <a:avLst/>
              <a:gdLst>
                <a:gd name="connsiteX0" fmla="*/ 1165386 w 1165386"/>
                <a:gd name="connsiteY0" fmla="*/ 598522 h 1184692"/>
                <a:gd name="connsiteX1" fmla="*/ 923070 w 1165386"/>
                <a:gd name="connsiteY1" fmla="*/ 356206 h 1184692"/>
                <a:gd name="connsiteX2" fmla="*/ 923070 w 1165386"/>
                <a:gd name="connsiteY2" fmla="*/ 477364 h 1184692"/>
                <a:gd name="connsiteX3" fmla="*/ 705683 w 1165386"/>
                <a:gd name="connsiteY3" fmla="*/ 477364 h 1184692"/>
                <a:gd name="connsiteX4" fmla="*/ 705683 w 1165386"/>
                <a:gd name="connsiteY4" fmla="*/ 242315 h 1184692"/>
                <a:gd name="connsiteX5" fmla="*/ 826841 w 1165386"/>
                <a:gd name="connsiteY5" fmla="*/ 242315 h 1184692"/>
                <a:gd name="connsiteX6" fmla="*/ 584525 w 1165386"/>
                <a:gd name="connsiteY6" fmla="*/ 0 h 1184692"/>
                <a:gd name="connsiteX7" fmla="*/ 342209 w 1165386"/>
                <a:gd name="connsiteY7" fmla="*/ 242315 h 1184692"/>
                <a:gd name="connsiteX8" fmla="*/ 463367 w 1165386"/>
                <a:gd name="connsiteY8" fmla="*/ 242315 h 1184692"/>
                <a:gd name="connsiteX9" fmla="*/ 463367 w 1165386"/>
                <a:gd name="connsiteY9" fmla="*/ 465634 h 1184692"/>
                <a:gd name="connsiteX10" fmla="*/ 248159 w 1165386"/>
                <a:gd name="connsiteY10" fmla="*/ 454685 h 1184692"/>
                <a:gd name="connsiteX11" fmla="*/ 254315 w 1165386"/>
                <a:gd name="connsiteY11" fmla="*/ 333684 h 1184692"/>
                <a:gd name="connsiteX12" fmla="*/ 0 w 1165386"/>
                <a:gd name="connsiteY12" fmla="*/ 563374 h 1184692"/>
                <a:gd name="connsiteX13" fmla="*/ 229691 w 1165386"/>
                <a:gd name="connsiteY13" fmla="*/ 817690 h 1184692"/>
                <a:gd name="connsiteX14" fmla="*/ 235847 w 1165386"/>
                <a:gd name="connsiteY14" fmla="*/ 696688 h 1184692"/>
                <a:gd name="connsiteX15" fmla="*/ 432925 w 1165386"/>
                <a:gd name="connsiteY15" fmla="*/ 706715 h 1184692"/>
                <a:gd name="connsiteX16" fmla="*/ 432926 w 1165386"/>
                <a:gd name="connsiteY16" fmla="*/ 719680 h 1184692"/>
                <a:gd name="connsiteX17" fmla="*/ 453871 w 1165386"/>
                <a:gd name="connsiteY17" fmla="*/ 719680 h 1184692"/>
                <a:gd name="connsiteX18" fmla="*/ 453871 w 1165386"/>
                <a:gd name="connsiteY18" fmla="*/ 942376 h 1184692"/>
                <a:gd name="connsiteX19" fmla="*/ 332712 w 1165386"/>
                <a:gd name="connsiteY19" fmla="*/ 942376 h 1184692"/>
                <a:gd name="connsiteX20" fmla="*/ 575029 w 1165386"/>
                <a:gd name="connsiteY20" fmla="*/ 1184692 h 1184692"/>
                <a:gd name="connsiteX21" fmla="*/ 817345 w 1165386"/>
                <a:gd name="connsiteY21" fmla="*/ 942375 h 1184692"/>
                <a:gd name="connsiteX22" fmla="*/ 696187 w 1165386"/>
                <a:gd name="connsiteY22" fmla="*/ 942376 h 1184692"/>
                <a:gd name="connsiteX23" fmla="*/ 696186 w 1165386"/>
                <a:gd name="connsiteY23" fmla="*/ 719680 h 1184692"/>
                <a:gd name="connsiteX24" fmla="*/ 923070 w 1165386"/>
                <a:gd name="connsiteY24" fmla="*/ 719680 h 1184692"/>
                <a:gd name="connsiteX25" fmla="*/ 923070 w 1165386"/>
                <a:gd name="connsiteY25" fmla="*/ 840838 h 1184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65386" h="1184692">
                  <a:moveTo>
                    <a:pt x="1165386" y="598522"/>
                  </a:moveTo>
                  <a:lnTo>
                    <a:pt x="923070" y="356206"/>
                  </a:lnTo>
                  <a:lnTo>
                    <a:pt x="923070" y="477364"/>
                  </a:lnTo>
                  <a:lnTo>
                    <a:pt x="705683" y="477364"/>
                  </a:lnTo>
                  <a:lnTo>
                    <a:pt x="705683" y="242315"/>
                  </a:lnTo>
                  <a:lnTo>
                    <a:pt x="826841" y="242315"/>
                  </a:lnTo>
                  <a:lnTo>
                    <a:pt x="584525" y="0"/>
                  </a:lnTo>
                  <a:lnTo>
                    <a:pt x="342209" y="242315"/>
                  </a:lnTo>
                  <a:lnTo>
                    <a:pt x="463367" y="242315"/>
                  </a:lnTo>
                  <a:lnTo>
                    <a:pt x="463367" y="465634"/>
                  </a:lnTo>
                  <a:lnTo>
                    <a:pt x="248159" y="454685"/>
                  </a:lnTo>
                  <a:lnTo>
                    <a:pt x="254315" y="333684"/>
                  </a:lnTo>
                  <a:lnTo>
                    <a:pt x="0" y="563374"/>
                  </a:lnTo>
                  <a:lnTo>
                    <a:pt x="229691" y="817690"/>
                  </a:lnTo>
                  <a:lnTo>
                    <a:pt x="235847" y="696688"/>
                  </a:lnTo>
                  <a:lnTo>
                    <a:pt x="432925" y="706715"/>
                  </a:lnTo>
                  <a:lnTo>
                    <a:pt x="432926" y="719680"/>
                  </a:lnTo>
                  <a:lnTo>
                    <a:pt x="453871" y="719680"/>
                  </a:lnTo>
                  <a:lnTo>
                    <a:pt x="453871" y="942376"/>
                  </a:lnTo>
                  <a:lnTo>
                    <a:pt x="332712" y="942376"/>
                  </a:lnTo>
                  <a:lnTo>
                    <a:pt x="575029" y="1184692"/>
                  </a:lnTo>
                  <a:lnTo>
                    <a:pt x="817345" y="942375"/>
                  </a:lnTo>
                  <a:lnTo>
                    <a:pt x="696187" y="942376"/>
                  </a:lnTo>
                  <a:lnTo>
                    <a:pt x="696186" y="719680"/>
                  </a:lnTo>
                  <a:lnTo>
                    <a:pt x="923070" y="719680"/>
                  </a:lnTo>
                  <a:lnTo>
                    <a:pt x="923070" y="8408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10955775" y="1327256"/>
            <a:ext cx="481172" cy="156459"/>
            <a:chOff x="10780016" y="1207681"/>
            <a:chExt cx="742064" cy="241291"/>
          </a:xfrm>
        </p:grpSpPr>
        <p:sp>
          <p:nvSpPr>
            <p:cNvPr id="29" name="Heart 28"/>
            <p:cNvSpPr/>
            <p:nvPr/>
          </p:nvSpPr>
          <p:spPr>
            <a:xfrm>
              <a:off x="10780016" y="1228782"/>
              <a:ext cx="268058" cy="220190"/>
            </a:xfrm>
            <a:prstGeom prst="hear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0" name="Cross 29"/>
            <p:cNvSpPr/>
            <p:nvPr/>
          </p:nvSpPr>
          <p:spPr>
            <a:xfrm>
              <a:off x="11280789" y="1207681"/>
              <a:ext cx="241291" cy="241291"/>
            </a:xfrm>
            <a:prstGeom prst="plus">
              <a:avLst>
                <a:gd name="adj" fmla="val 3730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508288" y="1283660"/>
            <a:ext cx="35012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The purpose of the project </a:t>
            </a:r>
            <a:endParaRPr lang="id-ID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21104" y="1657717"/>
            <a:ext cx="21712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dirty="0">
                <a:solidFill>
                  <a:schemeClr val="bg1"/>
                </a:solidFill>
              </a:rPr>
              <a:t>Abbreviation in 3 points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982224" y="352024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867652" y="352024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New Release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4425743" y="359216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DVD</a:t>
            </a:r>
          </a:p>
        </p:txBody>
      </p:sp>
      <p:grpSp>
        <p:nvGrpSpPr>
          <p:cNvPr id="65" name="Group 64"/>
          <p:cNvGrpSpPr/>
          <p:nvPr/>
        </p:nvGrpSpPr>
        <p:grpSpPr>
          <a:xfrm>
            <a:off x="9042918" y="302584"/>
            <a:ext cx="950461" cy="381030"/>
            <a:chOff x="9050312" y="396784"/>
            <a:chExt cx="950461" cy="381030"/>
          </a:xfrm>
        </p:grpSpPr>
        <p:sp>
          <p:nvSpPr>
            <p:cNvPr id="66" name="TextBox 65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</a:rPr>
                <a:t>Search</a:t>
              </a:r>
            </a:p>
          </p:txBody>
        </p:sp>
        <p:grpSp>
          <p:nvGrpSpPr>
            <p:cNvPr id="68" name="Group 67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70" name="Oval 69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71" name="Rounded Rectangle 70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72" name="Group 71"/>
          <p:cNvGrpSpPr/>
          <p:nvPr/>
        </p:nvGrpSpPr>
        <p:grpSpPr>
          <a:xfrm>
            <a:off x="10339378" y="302584"/>
            <a:ext cx="1074559" cy="369332"/>
            <a:chOff x="10346772" y="396784"/>
            <a:chExt cx="1074559" cy="369332"/>
          </a:xfrm>
        </p:grpSpPr>
        <p:sp>
          <p:nvSpPr>
            <p:cNvPr id="73" name="TextBox 72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Group 5</a:t>
              </a:r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74" name="Isosceles Triangle 73"/>
            <p:cNvSpPr/>
            <p:nvPr/>
          </p:nvSpPr>
          <p:spPr>
            <a:xfrm flipV="1">
              <a:off x="11251066" y="535451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3" name="Rectangle 2"/>
          <p:cNvSpPr/>
          <p:nvPr/>
        </p:nvSpPr>
        <p:spPr>
          <a:xfrm>
            <a:off x="0" y="6454433"/>
            <a:ext cx="12192000" cy="138332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مربع نص 74">
            <a:extLst>
              <a:ext uri="{FF2B5EF4-FFF2-40B4-BE49-F238E27FC236}">
                <a16:creationId xmlns:a16="http://schemas.microsoft.com/office/drawing/2014/main" id="{86CD3305-10F9-4556-91C2-51809AF5FAA6}"/>
              </a:ext>
            </a:extLst>
          </p:cNvPr>
          <p:cNvSpPr txBox="1"/>
          <p:nvPr/>
        </p:nvSpPr>
        <p:spPr>
          <a:xfrm>
            <a:off x="770654" y="4532614"/>
            <a:ext cx="61040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Point </a:t>
            </a:r>
            <a:r>
              <a:rPr kumimoji="0" lang="ar-SA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3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 : Provide comfort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8435847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ambar background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6" t="8393" r="169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108"/>
            <a:ext cx="12192000" cy="6858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TextBox 36"/>
          <p:cNvSpPr txBox="1"/>
          <p:nvPr/>
        </p:nvSpPr>
        <p:spPr>
          <a:xfrm>
            <a:off x="1989618" y="373072"/>
            <a:ext cx="75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Home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875046" y="373072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New Release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433137" y="380264"/>
            <a:ext cx="598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dirty="0">
                <a:solidFill>
                  <a:schemeClr val="bg1"/>
                </a:solidFill>
              </a:rPr>
              <a:t>DVD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9050312" y="323632"/>
            <a:ext cx="950461" cy="381030"/>
            <a:chOff x="9050312" y="396784"/>
            <a:chExt cx="950461" cy="381030"/>
          </a:xfrm>
        </p:grpSpPr>
        <p:sp>
          <p:nvSpPr>
            <p:cNvPr id="42" name="TextBox 41"/>
            <p:cNvSpPr txBox="1"/>
            <p:nvPr/>
          </p:nvSpPr>
          <p:spPr>
            <a:xfrm>
              <a:off x="9050312" y="396784"/>
              <a:ext cx="8128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</a:rPr>
                <a:t>Search</a:t>
              </a:r>
            </a:p>
          </p:txBody>
        </p:sp>
        <p:grpSp>
          <p:nvGrpSpPr>
            <p:cNvPr id="43" name="Group 42"/>
            <p:cNvGrpSpPr/>
            <p:nvPr/>
          </p:nvGrpSpPr>
          <p:grpSpPr>
            <a:xfrm rot="20411737">
              <a:off x="9842513" y="499223"/>
              <a:ext cx="158260" cy="278591"/>
              <a:chOff x="7097486" y="2313107"/>
              <a:chExt cx="189885" cy="334266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7097486" y="2313107"/>
                <a:ext cx="188685" cy="188685"/>
              </a:xfrm>
              <a:prstGeom prst="ellipse">
                <a:avLst/>
              </a:prstGeom>
              <a:noFill/>
              <a:ln w="349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60" name="Rounded Rectangle 59"/>
              <p:cNvSpPr/>
              <p:nvPr/>
            </p:nvSpPr>
            <p:spPr>
              <a:xfrm rot="20133563">
                <a:off x="7232516" y="2479234"/>
                <a:ext cx="54855" cy="168139"/>
              </a:xfrm>
              <a:prstGeom prst="roundRect">
                <a:avLst>
                  <a:gd name="adj" fmla="val 4545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10339857" y="340193"/>
            <a:ext cx="1172467" cy="369332"/>
            <a:chOff x="10346772" y="396784"/>
            <a:chExt cx="1172467" cy="369332"/>
          </a:xfrm>
        </p:grpSpPr>
        <p:sp>
          <p:nvSpPr>
            <p:cNvPr id="63" name="TextBox 62"/>
            <p:cNvSpPr txBox="1"/>
            <p:nvPr/>
          </p:nvSpPr>
          <p:spPr>
            <a:xfrm>
              <a:off x="10346772" y="396784"/>
              <a:ext cx="942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Group 5</a:t>
              </a:r>
              <a:endParaRPr lang="id-ID" dirty="0">
                <a:solidFill>
                  <a:schemeClr val="bg1"/>
                </a:solidFill>
              </a:endParaRPr>
            </a:p>
          </p:txBody>
        </p:sp>
        <p:sp>
          <p:nvSpPr>
            <p:cNvPr id="64" name="Isosceles Triangle 63"/>
            <p:cNvSpPr/>
            <p:nvPr/>
          </p:nvSpPr>
          <p:spPr>
            <a:xfrm flipV="1">
              <a:off x="11348974" y="508060"/>
              <a:ext cx="170265" cy="14677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06510" y="242444"/>
            <a:ext cx="1221507" cy="440183"/>
          </a:xfrm>
          <a:prstGeom prst="rect">
            <a:avLst/>
          </a:prstGeom>
          <a:noFill/>
        </p:spPr>
        <p:txBody>
          <a:bodyPr wrap="none" rtlCol="0">
            <a:prstTxWarp prst="textDeflateBottom">
              <a:avLst>
                <a:gd name="adj" fmla="val 81439"/>
              </a:avLst>
            </a:prstTxWarp>
            <a:spAutoFit/>
          </a:bodyPr>
          <a:lstStyle/>
          <a:p>
            <a:r>
              <a:rPr lang="en-US" sz="3600" b="1" dirty="0" err="1">
                <a:solidFill>
                  <a:schemeClr val="bg1"/>
                </a:solidFill>
                <a:latin typeface="Bebas Neue" panose="020B0606020202050201" pitchFamily="34" charset="0"/>
              </a:rPr>
              <a:t>voxcinema</a:t>
            </a:r>
            <a:endParaRPr lang="id-ID" sz="3600" b="1" dirty="0">
              <a:solidFill>
                <a:schemeClr val="bg1"/>
              </a:solidFill>
              <a:latin typeface="Bebas Neue" panose="020B0606020202050201" pitchFamily="34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725546" y="80467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0" y="793929"/>
            <a:ext cx="1219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1060704" y="804673"/>
            <a:ext cx="2304288" cy="1847088"/>
          </a:xfrm>
          <a:prstGeom prst="rect">
            <a:avLst/>
          </a:prstGeom>
          <a:gradFill flip="none" rotWithShape="1">
            <a:gsLst>
              <a:gs pos="0">
                <a:srgbClr val="FF6600">
                  <a:alpha val="50000"/>
                </a:srgbClr>
              </a:gs>
              <a:gs pos="67000">
                <a:srgbClr val="F600F6">
                  <a:alpha val="50000"/>
                </a:srgbClr>
              </a:gs>
              <a:gs pos="41000">
                <a:srgbClr val="FF6699">
                  <a:alpha val="50000"/>
                </a:srgbClr>
              </a:gs>
              <a:gs pos="91000">
                <a:srgbClr val="CC00CC">
                  <a:alpha val="5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/>
          <p:cNvSpPr txBox="1"/>
          <p:nvPr/>
        </p:nvSpPr>
        <p:spPr>
          <a:xfrm>
            <a:off x="1279399" y="1470373"/>
            <a:ext cx="682590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The function of each class</a:t>
            </a:r>
            <a:endParaRPr lang="id-ID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  <a:p>
            <a:endParaRPr lang="id-ID" sz="4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>
            <a:off x="11455569" y="820062"/>
            <a:ext cx="0" cy="603793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11466455" y="3413609"/>
            <a:ext cx="725546" cy="1144449"/>
            <a:chOff x="11466455" y="3413609"/>
            <a:chExt cx="725546" cy="1144449"/>
          </a:xfrm>
        </p:grpSpPr>
        <p:sp>
          <p:nvSpPr>
            <p:cNvPr id="54" name="Rectangle 53"/>
            <p:cNvSpPr/>
            <p:nvPr/>
          </p:nvSpPr>
          <p:spPr>
            <a:xfrm>
              <a:off x="11466455" y="3413609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7" name="Chevron 6">
              <a:hlinkClick r:id="" action="ppaction://hlinkshowjump?jump=nextslide"/>
            </p:cNvPr>
            <p:cNvSpPr/>
            <p:nvPr/>
          </p:nvSpPr>
          <p:spPr>
            <a:xfrm>
              <a:off x="11697946" y="3640268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0" y="3413610"/>
            <a:ext cx="725546" cy="1144449"/>
            <a:chOff x="0" y="3413610"/>
            <a:chExt cx="725546" cy="1144449"/>
          </a:xfrm>
        </p:grpSpPr>
        <p:sp>
          <p:nvSpPr>
            <p:cNvPr id="52" name="Rectangle 51"/>
            <p:cNvSpPr/>
            <p:nvPr/>
          </p:nvSpPr>
          <p:spPr>
            <a:xfrm>
              <a:off x="0" y="3413610"/>
              <a:ext cx="725546" cy="1144449"/>
            </a:xfrm>
            <a:prstGeom prst="rect">
              <a:avLst/>
            </a:prstGeom>
            <a:solidFill>
              <a:schemeClr val="bg1">
                <a:alpha val="5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5" name="Chevron 54">
              <a:hlinkClick r:id="" action="ppaction://hlinkshowjump?jump=previousslide"/>
            </p:cNvPr>
            <p:cNvSpPr/>
            <p:nvPr/>
          </p:nvSpPr>
          <p:spPr>
            <a:xfrm flipH="1">
              <a:off x="179988" y="3640267"/>
              <a:ext cx="360077" cy="691129"/>
            </a:xfrm>
            <a:prstGeom prst="chevron">
              <a:avLst>
                <a:gd name="adj" fmla="val 62440"/>
              </a:avLst>
            </a:prstGeom>
            <a:solidFill>
              <a:schemeClr val="bg1">
                <a:alpha val="92000"/>
              </a:schemeClr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8" name="Rectangle 7"/>
          <p:cNvSpPr/>
          <p:nvPr/>
        </p:nvSpPr>
        <p:spPr>
          <a:xfrm>
            <a:off x="2679785" y="2443849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The project have 5 classes each one have its own job in running the application 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CinemaApplictaion</a:t>
            </a: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 (Main)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CinemaInterface</a:t>
            </a: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CinemaPersonalAccount</a:t>
            </a: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Movies </a:t>
            </a:r>
          </a:p>
          <a:p>
            <a:pPr marL="285750" indent="-285750">
              <a:buFontTx/>
              <a:buChar char="-"/>
            </a:pPr>
            <a:r>
              <a:rPr lang="en-US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CinemaFood</a:t>
            </a:r>
            <a:r>
              <a:rPr lang="en-US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endParaRPr lang="id-ID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049533" y="6244541"/>
            <a:ext cx="2011910" cy="171552"/>
            <a:chOff x="7426143" y="6449039"/>
            <a:chExt cx="2011910" cy="171552"/>
          </a:xfrm>
        </p:grpSpPr>
        <p:sp>
          <p:nvSpPr>
            <p:cNvPr id="9" name="Oval 8"/>
            <p:cNvSpPr/>
            <p:nvPr/>
          </p:nvSpPr>
          <p:spPr>
            <a:xfrm>
              <a:off x="7426143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6" name="Oval 55"/>
            <p:cNvSpPr/>
            <p:nvPr/>
          </p:nvSpPr>
          <p:spPr>
            <a:xfrm>
              <a:off x="7850564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7" name="Oval 56"/>
            <p:cNvSpPr/>
            <p:nvPr/>
          </p:nvSpPr>
          <p:spPr>
            <a:xfrm>
              <a:off x="8336977" y="6449039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8" name="Oval 57"/>
            <p:cNvSpPr/>
            <p:nvPr/>
          </p:nvSpPr>
          <p:spPr>
            <a:xfrm>
              <a:off x="8838888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1" name="Oval 60"/>
            <p:cNvSpPr/>
            <p:nvPr/>
          </p:nvSpPr>
          <p:spPr>
            <a:xfrm>
              <a:off x="9278807" y="6461345"/>
              <a:ext cx="159246" cy="15924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0" name="Rectangle 9"/>
          <p:cNvSpPr/>
          <p:nvPr/>
        </p:nvSpPr>
        <p:spPr>
          <a:xfrm>
            <a:off x="10275078" y="5672727"/>
            <a:ext cx="104708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d-ID" sz="6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0</a:t>
            </a:r>
            <a:r>
              <a:rPr lang="en-US" sz="6000" b="1" dirty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endParaRPr lang="id-ID" sz="6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07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/>
      </p:transition>
    </mc:Choice>
    <mc:Fallback xmlns="">
      <p:transition spd="slow">
        <p:spli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788</Words>
  <Application>Microsoft Office PowerPoint</Application>
  <PresentationFormat>شاشة عريضة</PresentationFormat>
  <Paragraphs>265</Paragraphs>
  <Slides>30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5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30</vt:i4>
      </vt:variant>
    </vt:vector>
  </HeadingPairs>
  <TitlesOfParts>
    <vt:vector size="36" baseType="lpstr">
      <vt:lpstr>Bebas Neue</vt:lpstr>
      <vt:lpstr>Arial</vt:lpstr>
      <vt:lpstr>Calibri</vt:lpstr>
      <vt:lpstr>Century Gothic</vt:lpstr>
      <vt:lpstr>Calibri Light</vt:lpstr>
      <vt:lpstr>Office Theme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  <vt:lpstr>عرض تقديمي في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Tiara</dc:creator>
  <cp:lastModifiedBy>loujin sait</cp:lastModifiedBy>
  <cp:revision>39</cp:revision>
  <dcterms:created xsi:type="dcterms:W3CDTF">2021-02-27T09:35:11Z</dcterms:created>
  <dcterms:modified xsi:type="dcterms:W3CDTF">2023-03-29T17:17:03Z</dcterms:modified>
</cp:coreProperties>
</file>

<file path=docProps/thumbnail.jpeg>
</file>